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sldIdLst>
    <p:sldId id="340" r:id="rId2"/>
    <p:sldId id="329" r:id="rId3"/>
    <p:sldId id="339" r:id="rId4"/>
    <p:sldId id="288" r:id="rId5"/>
    <p:sldId id="326" r:id="rId6"/>
    <p:sldId id="328" r:id="rId7"/>
    <p:sldId id="327" r:id="rId8"/>
    <p:sldId id="332" r:id="rId9"/>
    <p:sldId id="333" r:id="rId10"/>
    <p:sldId id="342" r:id="rId11"/>
    <p:sldId id="343" r:id="rId12"/>
    <p:sldId id="294" r:id="rId13"/>
    <p:sldId id="344" r:id="rId14"/>
    <p:sldId id="334" r:id="rId15"/>
    <p:sldId id="336" r:id="rId16"/>
  </p:sldIdLst>
  <p:sldSz cx="12192000" cy="6858000"/>
  <p:notesSz cx="6792913" cy="992505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epping, Anke" initials="OA" lastIdx="5" clrIdx="0">
    <p:extLst>
      <p:ext uri="{19B8F6BF-5375-455C-9EA6-DF929625EA0E}">
        <p15:presenceInfo xmlns:p15="http://schemas.microsoft.com/office/powerpoint/2012/main" userId="Oepping, Anke" providerId="None"/>
      </p:ext>
    </p:extLst>
  </p:cmAuthor>
  <p:cmAuthor id="2" name="Claudia Trentmann" initials="CT" lastIdx="11" clrIdx="1">
    <p:extLst>
      <p:ext uri="{19B8F6BF-5375-455C-9EA6-DF929625EA0E}">
        <p15:presenceInfo xmlns:p15="http://schemas.microsoft.com/office/powerpoint/2012/main" userId="b62821e811177ff3" providerId="Windows Live"/>
      </p:ext>
    </p:extLst>
  </p:cmAuthor>
  <p:cmAuthor id="3" name="Banz, Nathalie" initials="BN" lastIdx="5" clrIdx="2">
    <p:extLst>
      <p:ext uri="{19B8F6BF-5375-455C-9EA6-DF929625EA0E}">
        <p15:presenceInfo xmlns:p15="http://schemas.microsoft.com/office/powerpoint/2012/main" userId="Banz, Nathalie" providerId="None"/>
      </p:ext>
    </p:extLst>
  </p:cmAuthor>
  <p:cmAuthor id="4" name="Niederhaus Dr., Anke" initials="NDA" lastIdx="2" clrIdx="3">
    <p:extLst>
      <p:ext uri="{19B8F6BF-5375-455C-9EA6-DF929625EA0E}">
        <p15:presenceInfo xmlns:p15="http://schemas.microsoft.com/office/powerpoint/2012/main" userId="Niederhaus Dr., Anke" providerId="None"/>
      </p:ext>
    </p:extLst>
  </p:cmAuthor>
  <p:cmAuthor id="5" name="Jana Zotschew" initials="JZ" lastIdx="1" clrIdx="4">
    <p:extLst>
      <p:ext uri="{19B8F6BF-5375-455C-9EA6-DF929625EA0E}">
        <p15:presenceInfo xmlns:p15="http://schemas.microsoft.com/office/powerpoint/2012/main" userId="Jana Zotschew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83" autoAdjust="0"/>
    <p:restoredTop sz="82182" autoAdjust="0"/>
  </p:normalViewPr>
  <p:slideViewPr>
    <p:cSldViewPr snapToGrid="0">
      <p:cViewPr varScale="1">
        <p:scale>
          <a:sx n="73" d="100"/>
          <a:sy n="73" d="100"/>
        </p:scale>
        <p:origin x="10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32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D7357-DC57-466F-84C9-6303C4B03348}" type="datetimeFigureOut">
              <a:rPr lang="de-DE" smtClean="0"/>
              <a:t>05.07.2021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4713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4013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100" y="9428163"/>
            <a:ext cx="29432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DB1C25-8D00-40FA-A515-8FF40C1E059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275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b="0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84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spcAft>
                <a:spcPts val="600"/>
              </a:spcAft>
            </a:pPr>
            <a:endParaRPr lang="de-DE" sz="1200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1897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b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5997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413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5626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e-DE" b="0" baseline="0" dirty="0" smtClean="0">
                <a:sym typeface="Wingdings" panose="05000000000000000000" pitchFamily="2" charset="2"/>
              </a:rPr>
              <a:t>	</a:t>
            </a:r>
            <a:endParaRPr lang="de-DE" b="0" baseline="0" dirty="0">
              <a:sym typeface="Wingdings" panose="05000000000000000000" pitchFamily="2" charset="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9482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2792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8617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0402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6926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814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5790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spcAft>
                <a:spcPts val="600"/>
              </a:spcAft>
            </a:pPr>
            <a:endParaRPr lang="de-DE" sz="1200" dirty="0">
              <a:cs typeface="Calibri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DB1C25-8D00-40FA-A515-8FF40C1E059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8871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3166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920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958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32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558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2901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40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206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7692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3883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9888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03.02.2021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dirty="0"/>
              <a:t>Länder- und Stakeholderanalyse für ein globales Aktionsnetzwerk zur Schulernährung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006FE-6571-4354-8775-F8708372C227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7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www.fao.org/3/ca4091en/ca4091en.pdf" TargetMode="External"/><Relationship Id="rId5" Type="http://schemas.openxmlformats.org/officeDocument/2006/relationships/hyperlink" Target="https://www.unscn.org/uploads/web/news/document/School-Paper-EN-WEB-8oct.pdf" TargetMode="External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em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www.fao.org/3/ca4091en/ca4091en.pdf" TargetMode="External"/><Relationship Id="rId5" Type="http://schemas.openxmlformats.org/officeDocument/2006/relationships/hyperlink" Target="https://www.unscn.org/uploads/web/news/document/School-Paper-EN-WEB-8oct.pdf" TargetMode="External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fao.org/3/CA2773EN/ca2773en.pdf" TargetMode="External"/><Relationship Id="rId13" Type="http://schemas.openxmlformats.org/officeDocument/2006/relationships/hyperlink" Target="https://ec.europa.eu/jrc/en/publication/eur-scientific-and-technical-research-reports/mapping-national-school-food-policies-across-eu28-plus-norway-and-switzerland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://www.fao.org/3/ca4091en/ca4091en.pdf" TargetMode="External"/><Relationship Id="rId12" Type="http://schemas.openxmlformats.org/officeDocument/2006/relationships/hyperlink" Target="https://www.unscn.org/en/news-events/recent-news?idnews=205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eliefweb.int/sites/reliefweb.int/files/resources/sofi_nen_2019.pdf" TargetMode="External"/><Relationship Id="rId11" Type="http://schemas.openxmlformats.org/officeDocument/2006/relationships/hyperlink" Target="https://gcnf.org/survey/" TargetMode="External"/><Relationship Id="rId5" Type="http://schemas.openxmlformats.org/officeDocument/2006/relationships/hyperlink" Target="https://openknowledge.worldbank.org/handle/10986/24418" TargetMode="External"/><Relationship Id="rId10" Type="http://schemas.openxmlformats.org/officeDocument/2006/relationships/hyperlink" Target="http://www.fao.org/3/a-i4288e.pdf" TargetMode="External"/><Relationship Id="rId4" Type="http://schemas.openxmlformats.org/officeDocument/2006/relationships/hyperlink" Target="https://reliefweb.int/report/world/study-sustainable-school-feeding-across-african-union-addis-ababa-january-2018" TargetMode="External"/><Relationship Id="rId9" Type="http://schemas.openxmlformats.org/officeDocument/2006/relationships/hyperlink" Target="http://www.fao.org/3/ca0957en/CA0957EN.pdf" TargetMode="External"/><Relationship Id="rId14" Type="http://schemas.openxmlformats.org/officeDocument/2006/relationships/hyperlink" Target="https://unesdoc.unesco.org/ark:/48223/pf0000373431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wfp.org/api/documents/WFP-0000019946/download/" TargetMode="External"/><Relationship Id="rId3" Type="http://schemas.openxmlformats.org/officeDocument/2006/relationships/image" Target="../media/image1.emf"/><Relationship Id="rId7" Type="http://schemas.openxmlformats.org/officeDocument/2006/relationships/hyperlink" Target="https://docs.wfp.org/api/documents/WFP-0000110344/download/" TargetMode="External"/><Relationship Id="rId12" Type="http://schemas.openxmlformats.org/officeDocument/2006/relationships/hyperlink" Target="https://www.who.int/publications/i/item/9789241516969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fp.org/publications/state-school-feeding-worldwide-2020" TargetMode="External"/><Relationship Id="rId11" Type="http://schemas.openxmlformats.org/officeDocument/2006/relationships/hyperlink" Target="https://apps.who.int/iris/bitstream/handle/10665/338525/9789240018341-eng.pdf?sequence=1&amp;isAllowed=y" TargetMode="External"/><Relationship Id="rId5" Type="http://schemas.openxmlformats.org/officeDocument/2006/relationships/hyperlink" Target="https://www.unscn.org/en/news-events/recent-news?idnews=2142" TargetMode="External"/><Relationship Id="rId10" Type="http://schemas.openxmlformats.org/officeDocument/2006/relationships/hyperlink" Target="https://www.who.int/publications-detail/9789241514873,%20zuletzt%20gepr&#252;ft%20am%2023.05.2020." TargetMode="External"/><Relationship Id="rId4" Type="http://schemas.openxmlformats.org/officeDocument/2006/relationships/hyperlink" Target="https://www.unscn.org/uploads/web/news/document/School-Paper-EN-WEB.pdf" TargetMode="External"/><Relationship Id="rId9" Type="http://schemas.openxmlformats.org/officeDocument/2006/relationships/hyperlink" Target="https://www.wfp.org/publications/home-grown-school-feeding-resource-framework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openxmlformats.org/officeDocument/2006/relationships/image" Target="../media/image1.emf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1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emf"/><Relationship Id="rId5" Type="http://schemas.openxmlformats.org/officeDocument/2006/relationships/hyperlink" Target="https://www.wfp.org/publications/mitigating-effects-covid-19-pandemic-food-and-nutrition-schoolchildren" TargetMode="Externa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emf"/><Relationship Id="rId5" Type="http://schemas.openxmlformats.org/officeDocument/2006/relationships/hyperlink" Target="http://www.fao.org/in-action/fsn-caucasus-asia/resources/detail/en/c/1191693/" TargetMode="External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emf"/><Relationship Id="rId5" Type="http://schemas.openxmlformats.org/officeDocument/2006/relationships/hyperlink" Target="https://reliefweb.int/report/world/study-sustainable-school-feeding-across-african-union-addis-ababa-january-2018" TargetMode="External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b="1" dirty="0" smtClean="0"/>
              <a:t>Schulmahlzeitenprogramme im internationalen Kontext</a:t>
            </a:r>
            <a:endParaRPr lang="de-DE" b="1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983038"/>
            <a:ext cx="10134600" cy="2298020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de-DE" sz="2800" dirty="0"/>
              <a:t>Ergebnisse einer Recherche im Auftrag des </a:t>
            </a:r>
            <a:r>
              <a:rPr lang="de-DE" sz="2800" dirty="0" smtClean="0"/>
              <a:t>BMEL/NQZ</a:t>
            </a:r>
          </a:p>
          <a:p>
            <a:pPr>
              <a:spcBef>
                <a:spcPts val="600"/>
              </a:spcBef>
            </a:pPr>
            <a:r>
              <a:rPr lang="de-DE" sz="2800" dirty="0" smtClean="0"/>
              <a:t>Durchgeführt </a:t>
            </a:r>
            <a:r>
              <a:rPr lang="de-DE" sz="2800" dirty="0"/>
              <a:t>von comit </a:t>
            </a:r>
            <a:r>
              <a:rPr lang="de-DE" sz="2800" dirty="0" smtClean="0"/>
              <a:t>consultants, April </a:t>
            </a:r>
            <a:r>
              <a:rPr lang="de-DE" sz="2800" dirty="0"/>
              <a:t>bis Juli </a:t>
            </a:r>
            <a:r>
              <a:rPr lang="de-DE" sz="2800" dirty="0" smtClean="0"/>
              <a:t>2020</a:t>
            </a:r>
            <a:br>
              <a:rPr lang="de-DE" sz="2800" dirty="0" smtClean="0"/>
            </a:br>
            <a:r>
              <a:rPr lang="de-DE" sz="2800" dirty="0" smtClean="0"/>
              <a:t>Dr</a:t>
            </a:r>
            <a:r>
              <a:rPr lang="de-DE" sz="2800" dirty="0"/>
              <a:t>. Claudia Trentmann und Jana </a:t>
            </a:r>
            <a:r>
              <a:rPr lang="de-DE" sz="2800" dirty="0" smtClean="0"/>
              <a:t>Zotschew</a:t>
            </a:r>
            <a:endParaRPr lang="de-DE" sz="2800" dirty="0"/>
          </a:p>
        </p:txBody>
      </p:sp>
      <p:cxnSp>
        <p:nvCxnSpPr>
          <p:cNvPr id="4" name="Gerader Verbinder 3"/>
          <p:cNvCxnSpPr/>
          <p:nvPr/>
        </p:nvCxnSpPr>
        <p:spPr>
          <a:xfrm>
            <a:off x="1509034" y="3548744"/>
            <a:ext cx="8986946" cy="21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20"/>
    </mc:Choice>
    <mc:Fallback xmlns="">
      <p:transition spd="slow" advTm="15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3933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b="1" dirty="0" smtClean="0">
                <a:cs typeface="Calibri"/>
              </a:rPr>
              <a:t>Plattform für vielseitige </a:t>
            </a:r>
            <a:r>
              <a:rPr lang="de-DE" sz="2400" b="1" dirty="0">
                <a:cs typeface="Calibri"/>
              </a:rPr>
              <a:t>Interventionen </a:t>
            </a:r>
            <a:r>
              <a:rPr lang="de-DE" sz="2400" dirty="0">
                <a:cs typeface="Calibri"/>
              </a:rPr>
              <a:t>im Schulumfeld.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dirty="0" smtClean="0">
                <a:cs typeface="Calibri"/>
              </a:rPr>
              <a:t>Erreichung </a:t>
            </a:r>
            <a:r>
              <a:rPr lang="de-DE" sz="2400" dirty="0">
                <a:cs typeface="Calibri"/>
              </a:rPr>
              <a:t>der </a:t>
            </a:r>
            <a:r>
              <a:rPr lang="de-DE" sz="2400" b="1" dirty="0" smtClean="0">
                <a:cs typeface="Calibri"/>
              </a:rPr>
              <a:t>Menschenrechte</a:t>
            </a:r>
            <a:endParaRPr lang="de-DE" sz="2400" dirty="0">
              <a:cs typeface="Calibri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b="1" dirty="0" smtClean="0">
                <a:cs typeface="Calibri"/>
              </a:rPr>
              <a:t>Verbesserung </a:t>
            </a:r>
            <a:r>
              <a:rPr lang="de-DE" sz="2400" b="1" dirty="0">
                <a:cs typeface="Calibri"/>
              </a:rPr>
              <a:t>der Ernährung</a:t>
            </a:r>
            <a:r>
              <a:rPr lang="de-DE" sz="2400" dirty="0">
                <a:cs typeface="Calibri"/>
              </a:rPr>
              <a:t> von (Vor-)</a:t>
            </a:r>
            <a:r>
              <a:rPr lang="de-DE" sz="2400" dirty="0" smtClean="0">
                <a:cs typeface="Calibri"/>
              </a:rPr>
              <a:t>Schulkindern</a:t>
            </a:r>
            <a:endParaRPr lang="de-DE" sz="2400" dirty="0">
              <a:cs typeface="Calibri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b="1" dirty="0" smtClean="0">
                <a:cs typeface="Calibri"/>
              </a:rPr>
              <a:t>Einkommensschaffung </a:t>
            </a:r>
            <a:r>
              <a:rPr lang="de-DE" sz="2400" dirty="0">
                <a:cs typeface="Calibri"/>
              </a:rPr>
              <a:t>durch Nutzung lokaler Märkte und </a:t>
            </a:r>
            <a:r>
              <a:rPr lang="de-DE" sz="2400" dirty="0" smtClean="0">
                <a:cs typeface="Calibri"/>
              </a:rPr>
              <a:t>Lebensmittel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b="1" dirty="0" smtClean="0">
                <a:cs typeface="Calibri"/>
              </a:rPr>
              <a:t>Soziale </a:t>
            </a:r>
            <a:r>
              <a:rPr lang="de-DE" sz="2400" b="1" dirty="0">
                <a:cs typeface="Calibri"/>
              </a:rPr>
              <a:t>Sicherung </a:t>
            </a:r>
            <a:endParaRPr lang="de-DE" sz="2400" b="1" dirty="0" smtClean="0"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de-DE" sz="1800" dirty="0" smtClean="0">
                <a:ea typeface="+mn-lt"/>
                <a:cs typeface="+mn-lt"/>
              </a:rPr>
              <a:t>Quellen: UNSCN </a:t>
            </a:r>
            <a:r>
              <a:rPr lang="de-DE" sz="1800" dirty="0">
                <a:ea typeface="+mn-lt"/>
                <a:cs typeface="+mn-lt"/>
              </a:rPr>
              <a:t>2017: </a:t>
            </a:r>
            <a:r>
              <a:rPr lang="de-DE" sz="1800" dirty="0">
                <a:ea typeface="+mn-lt"/>
                <a:cs typeface="+mn-lt"/>
                <a:hlinkClick r:id="rId5"/>
              </a:rPr>
              <a:t>Schools </a:t>
            </a:r>
            <a:r>
              <a:rPr lang="de-DE" sz="1800" dirty="0" err="1">
                <a:ea typeface="+mn-lt"/>
                <a:cs typeface="+mn-lt"/>
                <a:hlinkClick r:id="rId5"/>
              </a:rPr>
              <a:t>as</a:t>
            </a:r>
            <a:r>
              <a:rPr lang="de-DE" sz="1800" dirty="0">
                <a:ea typeface="+mn-lt"/>
                <a:cs typeface="+mn-lt"/>
                <a:hlinkClick r:id="rId5"/>
              </a:rPr>
              <a:t> a System </a:t>
            </a:r>
            <a:r>
              <a:rPr lang="de-DE" sz="1800" dirty="0" err="1">
                <a:ea typeface="+mn-lt"/>
                <a:cs typeface="+mn-lt"/>
                <a:hlinkClick r:id="rId5"/>
              </a:rPr>
              <a:t>to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improve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nutrition</a:t>
            </a:r>
            <a:r>
              <a:rPr lang="de-DE" sz="1800" dirty="0">
                <a:ea typeface="+mn-lt"/>
                <a:cs typeface="+mn-lt"/>
              </a:rPr>
              <a:t>; FAO 2019: </a:t>
            </a:r>
            <a:r>
              <a:rPr lang="de-DE" sz="1800" dirty="0">
                <a:ea typeface="+mn-lt"/>
                <a:cs typeface="+mn-lt"/>
                <a:hlinkClick r:id="rId6"/>
              </a:rPr>
              <a:t>School Food and Nutrition </a:t>
            </a:r>
            <a:r>
              <a:rPr lang="de-DE" sz="1800" dirty="0" smtClean="0">
                <a:ea typeface="+mn-lt"/>
                <a:cs typeface="+mn-lt"/>
                <a:hlinkClick r:id="rId6"/>
              </a:rPr>
              <a:t>Framework</a:t>
            </a:r>
            <a:r>
              <a:rPr lang="de-DE" sz="1800" dirty="0" smtClean="0">
                <a:ea typeface="+mn-lt"/>
                <a:cs typeface="+mn-lt"/>
              </a:rPr>
              <a:t>.</a:t>
            </a:r>
            <a:endParaRPr lang="de-DE" sz="18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6859E2E4-7380-47EC-A969-603C704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731520"/>
            <a:ext cx="11297920" cy="812800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V. </a:t>
            </a:r>
            <a:r>
              <a:rPr lang="de-DE" sz="2800" b="1" dirty="0">
                <a:latin typeface="+mn-lt"/>
                <a:ea typeface="+mn-lt"/>
                <a:cs typeface="+mn-lt"/>
              </a:rPr>
              <a:t>Potentiale von 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Schulmahlzeitenprogrammen 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10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72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02"/>
    </mc:Choice>
    <mc:Fallback xmlns="">
      <p:transition spd="slow" advTm="84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83933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dirty="0" smtClean="0">
                <a:cs typeface="Calibri"/>
              </a:rPr>
              <a:t>Verbesserte Ernährungsgewohnheiten durch </a:t>
            </a:r>
            <a:r>
              <a:rPr lang="de-DE" sz="2400" b="1" dirty="0" smtClean="0">
                <a:cs typeface="Calibri"/>
              </a:rPr>
              <a:t>Ernährungsbildung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b="1" dirty="0" smtClean="0">
                <a:cs typeface="Calibri"/>
              </a:rPr>
              <a:t>Kapazitätsentwicklung </a:t>
            </a:r>
            <a:r>
              <a:rPr lang="de-DE" sz="2400" dirty="0">
                <a:cs typeface="Calibri"/>
              </a:rPr>
              <a:t>des Schulsystems </a:t>
            </a:r>
            <a:endParaRPr lang="de-DE" sz="2400" dirty="0" smtClean="0">
              <a:cs typeface="Calibri"/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dirty="0" smtClean="0">
                <a:cs typeface="Calibri"/>
              </a:rPr>
              <a:t>Einbindung des </a:t>
            </a:r>
            <a:r>
              <a:rPr lang="de-DE" sz="2400" b="1" dirty="0" smtClean="0">
                <a:cs typeface="Calibri"/>
              </a:rPr>
              <a:t>Schulumfeldes </a:t>
            </a:r>
            <a:r>
              <a:rPr lang="de-DE" sz="2400" dirty="0" smtClean="0">
                <a:cs typeface="Calibri"/>
              </a:rPr>
              <a:t>kann die Verfügbarkeit diversifizierter Nahrungsmittel fördern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dirty="0" smtClean="0">
                <a:cs typeface="Calibri"/>
              </a:rPr>
              <a:t>Weiterentwicklung von initiiertem </a:t>
            </a:r>
            <a:r>
              <a:rPr lang="de-DE" sz="2400" b="1" dirty="0">
                <a:cs typeface="Calibri"/>
              </a:rPr>
              <a:t>Ernährungs- und Gesundheitsverhalten </a:t>
            </a:r>
            <a:r>
              <a:rPr lang="de-DE" sz="2400" dirty="0" smtClean="0">
                <a:cs typeface="Calibri"/>
              </a:rPr>
              <a:t>durch das Schulsystem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de-DE" sz="2400" b="1" dirty="0" smtClean="0">
                <a:cs typeface="Calibri"/>
              </a:rPr>
              <a:t>Kosteneffiziente </a:t>
            </a:r>
            <a:r>
              <a:rPr lang="de-DE" sz="2400" dirty="0" smtClean="0">
                <a:cs typeface="Calibri"/>
              </a:rPr>
              <a:t>Gestaltung ist möglich, </a:t>
            </a:r>
            <a:r>
              <a:rPr lang="de-DE" sz="2400" dirty="0">
                <a:cs typeface="Calibri"/>
              </a:rPr>
              <a:t>insbesondere unter Einbindung multipler Akteure</a:t>
            </a:r>
            <a:r>
              <a:rPr lang="de-DE" sz="2400" dirty="0" smtClean="0">
                <a:cs typeface="Calibri"/>
              </a:rPr>
              <a:t>.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2400" dirty="0">
                <a:cs typeface="Calibri"/>
              </a:rPr>
              <a:t> </a:t>
            </a:r>
          </a:p>
          <a:p>
            <a:pPr marL="0" indent="0">
              <a:lnSpc>
                <a:spcPct val="100000"/>
              </a:lnSpc>
              <a:spcAft>
                <a:spcPts val="600"/>
              </a:spcAft>
              <a:buNone/>
            </a:pPr>
            <a:r>
              <a:rPr lang="de-DE" sz="1800" dirty="0" smtClean="0">
                <a:ea typeface="+mn-lt"/>
                <a:cs typeface="+mn-lt"/>
              </a:rPr>
              <a:t>Quellen: UNSCN </a:t>
            </a:r>
            <a:r>
              <a:rPr lang="de-DE" sz="1800" dirty="0">
                <a:ea typeface="+mn-lt"/>
                <a:cs typeface="+mn-lt"/>
              </a:rPr>
              <a:t>2017: </a:t>
            </a:r>
            <a:r>
              <a:rPr lang="de-DE" sz="1800" dirty="0">
                <a:ea typeface="+mn-lt"/>
                <a:cs typeface="+mn-lt"/>
                <a:hlinkClick r:id="rId5"/>
              </a:rPr>
              <a:t>Schools </a:t>
            </a:r>
            <a:r>
              <a:rPr lang="de-DE" sz="1800" dirty="0" err="1">
                <a:ea typeface="+mn-lt"/>
                <a:cs typeface="+mn-lt"/>
                <a:hlinkClick r:id="rId5"/>
              </a:rPr>
              <a:t>as</a:t>
            </a:r>
            <a:r>
              <a:rPr lang="de-DE" sz="1800" dirty="0">
                <a:ea typeface="+mn-lt"/>
                <a:cs typeface="+mn-lt"/>
                <a:hlinkClick r:id="rId5"/>
              </a:rPr>
              <a:t> a System </a:t>
            </a:r>
            <a:r>
              <a:rPr lang="de-DE" sz="1800" dirty="0" err="1">
                <a:ea typeface="+mn-lt"/>
                <a:cs typeface="+mn-lt"/>
                <a:hlinkClick r:id="rId5"/>
              </a:rPr>
              <a:t>to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improve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nutrition</a:t>
            </a:r>
            <a:r>
              <a:rPr lang="de-DE" sz="1800" dirty="0">
                <a:ea typeface="+mn-lt"/>
                <a:cs typeface="+mn-lt"/>
              </a:rPr>
              <a:t>; FAO 2019: </a:t>
            </a:r>
            <a:r>
              <a:rPr lang="de-DE" sz="1800" dirty="0">
                <a:ea typeface="+mn-lt"/>
                <a:cs typeface="+mn-lt"/>
                <a:hlinkClick r:id="rId6"/>
              </a:rPr>
              <a:t>School Food and Nutrition </a:t>
            </a:r>
            <a:r>
              <a:rPr lang="de-DE" sz="1800" dirty="0" smtClean="0">
                <a:ea typeface="+mn-lt"/>
                <a:cs typeface="+mn-lt"/>
                <a:hlinkClick r:id="rId6"/>
              </a:rPr>
              <a:t>Framework</a:t>
            </a:r>
            <a:r>
              <a:rPr lang="de-DE" sz="1800" dirty="0" smtClean="0">
                <a:ea typeface="+mn-lt"/>
                <a:cs typeface="+mn-lt"/>
              </a:rPr>
              <a:t>.</a:t>
            </a:r>
            <a:endParaRPr lang="de-DE" sz="18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6859E2E4-7380-47EC-A969-603C704AD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731520"/>
            <a:ext cx="11297920" cy="812800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V. </a:t>
            </a:r>
            <a:r>
              <a:rPr lang="de-DE" sz="2800" b="1" dirty="0">
                <a:latin typeface="+mn-lt"/>
                <a:ea typeface="+mn-lt"/>
                <a:cs typeface="+mn-lt"/>
              </a:rPr>
              <a:t>Potentiale von Schulmahlzeitenprogrammen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(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cont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.)  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11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79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19"/>
    </mc:Choice>
    <mc:Fallback xmlns="">
      <p:transition spd="slow" advTm="47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715B652-B348-428A-9FBC-0464AA45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43" y="1690688"/>
            <a:ext cx="11499557" cy="481171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b="1" dirty="0" smtClean="0">
                <a:cs typeface="Calibri" panose="020F0502020204030204"/>
              </a:rPr>
              <a:t> </a:t>
            </a:r>
            <a:r>
              <a:rPr lang="de-DE" sz="2400" b="1" dirty="0">
                <a:cs typeface="Calibri" panose="020F0502020204030204"/>
              </a:rPr>
              <a:t>Gemeinsamkeiten und Unterschiede </a:t>
            </a:r>
            <a:r>
              <a:rPr lang="de-DE" sz="2400" dirty="0">
                <a:cs typeface="Calibri" panose="020F0502020204030204"/>
              </a:rPr>
              <a:t>bei der Ausgestaltung</a:t>
            </a:r>
            <a:r>
              <a:rPr lang="de-DE" sz="2400" b="1" dirty="0">
                <a:cs typeface="Calibri" panose="020F0502020204030204"/>
              </a:rPr>
              <a:t> </a:t>
            </a:r>
            <a:r>
              <a:rPr lang="de-DE" sz="2400" dirty="0">
                <a:cs typeface="Calibri" panose="020F0502020204030204"/>
              </a:rPr>
              <a:t>der Programme, Modalitäten, Zielsetzungen, kontext- und regionalspezifische Besonderheiten, thematische Schwerpunkte, Zuständigkeiten, Regelwerke, Finanzierung, </a:t>
            </a:r>
            <a:r>
              <a:rPr lang="de-DE" sz="2400" dirty="0" err="1">
                <a:cs typeface="Calibri" panose="020F0502020204030204"/>
              </a:rPr>
              <a:t>Monitoringsysteme</a:t>
            </a:r>
            <a:r>
              <a:rPr lang="de-DE" sz="2400" dirty="0">
                <a:cs typeface="Calibri" panose="020F0502020204030204"/>
              </a:rPr>
              <a:t>, politisches Interesse, Nachhaltigkeit. </a:t>
            </a:r>
            <a:endParaRPr lang="de-DE" sz="2400" dirty="0" smtClean="0">
              <a:cs typeface="Calibri" panose="020F0502020204030204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dirty="0" smtClean="0">
                <a:cs typeface="Calibri" panose="020F0502020204030204"/>
              </a:rPr>
              <a:t> Gegenwärtige </a:t>
            </a:r>
            <a:r>
              <a:rPr lang="de-DE" sz="2400" dirty="0">
                <a:cs typeface="Calibri" panose="020F0502020204030204"/>
              </a:rPr>
              <a:t>Diskussion zu </a:t>
            </a:r>
            <a:r>
              <a:rPr lang="de-DE" sz="2400" b="1" dirty="0">
                <a:cs typeface="Calibri" panose="020F0502020204030204"/>
              </a:rPr>
              <a:t>globalen Ernährungssystemen </a:t>
            </a:r>
            <a:r>
              <a:rPr lang="de-DE" sz="2400" dirty="0">
                <a:cs typeface="Calibri" panose="020F0502020204030204"/>
              </a:rPr>
              <a:t>bedeutet für Schulernährung, immer </a:t>
            </a:r>
            <a:r>
              <a:rPr lang="de-DE" sz="2400" b="1" dirty="0">
                <a:cs typeface="Calibri" panose="020F0502020204030204"/>
              </a:rPr>
              <a:t>ganzheitliche Ansätze </a:t>
            </a:r>
            <a:r>
              <a:rPr lang="de-DE" sz="2400" dirty="0">
                <a:cs typeface="Calibri" panose="020F0502020204030204"/>
              </a:rPr>
              <a:t>zu verfolgen.</a:t>
            </a: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de-DE" sz="2400" b="1" dirty="0" smtClean="0">
                <a:cs typeface="Calibri" panose="020F0502020204030204"/>
              </a:rPr>
              <a:t> </a:t>
            </a:r>
            <a:r>
              <a:rPr lang="de-DE" sz="2400" dirty="0" smtClean="0">
                <a:cs typeface="Calibri" panose="020F0502020204030204"/>
              </a:rPr>
              <a:t>Schulernährung kann als </a:t>
            </a:r>
            <a:r>
              <a:rPr lang="de-DE" sz="2400" b="1" dirty="0" smtClean="0">
                <a:cs typeface="Calibri" panose="020F0502020204030204"/>
              </a:rPr>
              <a:t>wirkungsvolles Instrument </a:t>
            </a:r>
            <a:r>
              <a:rPr lang="de-DE" sz="2400" b="1" dirty="0">
                <a:cs typeface="Calibri" panose="020F0502020204030204"/>
              </a:rPr>
              <a:t>für eine nachhaltige Ernährung </a:t>
            </a:r>
            <a:r>
              <a:rPr lang="de-DE" sz="2400" dirty="0">
                <a:cs typeface="Calibri" panose="020F0502020204030204"/>
              </a:rPr>
              <a:t>sein</a:t>
            </a:r>
            <a:r>
              <a:rPr lang="de-DE" sz="2400" dirty="0" smtClean="0">
                <a:cs typeface="Calibri" panose="020F0502020204030204"/>
              </a:rPr>
              <a:t>.</a:t>
            </a:r>
            <a:endParaRPr lang="de-DE" sz="2400" dirty="0">
              <a:cs typeface="Calibri" panose="020F0502020204030204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dirty="0">
              <a:cs typeface="Calibri" panose="020F0502020204030204"/>
            </a:endParaRPr>
          </a:p>
          <a:p>
            <a:pPr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de-DE" sz="2400" dirty="0">
              <a:cs typeface="Calibri" panose="020F0502020204030204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BD328FB1-A7F2-4054-B022-21AAE1AD7B3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VI. </a:t>
            </a:r>
            <a:r>
              <a:rPr lang="de-DE" sz="2800" b="1" dirty="0">
                <a:latin typeface="+mn-lt"/>
                <a:ea typeface="+mn-lt"/>
                <a:cs typeface="+mn-lt"/>
              </a:rPr>
              <a:t>Zusammenfassung </a:t>
            </a:r>
            <a:endParaRPr lang="de-DE" sz="2800" b="1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12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92"/>
    </mc:Choice>
    <mc:Fallback xmlns="">
      <p:transition spd="slow" advTm="7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xmlns="" id="{04C1E58F-5A1E-436B-89FD-E01138C38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5400" b="1" dirty="0"/>
              <a:t>Vielen </a:t>
            </a:r>
            <a:r>
              <a:rPr lang="de-DE" sz="5400" b="1" dirty="0" smtClean="0"/>
              <a:t>Dank!</a:t>
            </a:r>
            <a:endParaRPr lang="de-DE" sz="5400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xmlns="" id="{84A70F93-A16F-4729-875C-5C12603DFD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b="1" dirty="0" smtClean="0"/>
              <a:t>Jana Zotschew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900" dirty="0" err="1" smtClean="0"/>
              <a:t>Freelance</a:t>
            </a:r>
            <a:r>
              <a:rPr lang="de-DE" sz="1900" dirty="0" smtClean="0"/>
              <a:t> Consultant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900" dirty="0" smtClean="0"/>
              <a:t>International </a:t>
            </a:r>
            <a:r>
              <a:rPr lang="en-US" sz="1900" dirty="0"/>
              <a:t>Cooperation and Sustainable Development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sz="1900" dirty="0" smtClean="0"/>
              <a:t>jana.zotschew@posteo.de</a:t>
            </a:r>
            <a:endParaRPr lang="de-DE" sz="19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9CAAFFE1-B201-4CBD-A8BF-63BBF8F56AE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44" y="86692"/>
            <a:ext cx="1980363" cy="11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97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2"/>
    </mc:Choice>
    <mc:Fallback xmlns="">
      <p:transition spd="slow" advTm="344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DBCC76F-D697-4A53-8FBB-228833716E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44" y="86692"/>
            <a:ext cx="1980363" cy="11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715B652-B348-428A-9FBC-0464AA45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9" y="1544320"/>
            <a:ext cx="11458381" cy="49580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African Union (2018): </a:t>
            </a:r>
            <a:r>
              <a:rPr lang="en-GB" sz="1800" dirty="0" smtClean="0">
                <a:hlinkClick r:id="rId4"/>
              </a:rPr>
              <a:t>Sustainable School Feeding across the African Union</a:t>
            </a:r>
            <a:r>
              <a:rPr lang="en-GB" sz="1800" dirty="0" smtClean="0"/>
              <a:t>.</a:t>
            </a:r>
            <a:endParaRPr lang="de-DE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err="1" smtClean="0"/>
              <a:t>Borkowski</a:t>
            </a:r>
            <a:r>
              <a:rPr lang="en-US" sz="1800" dirty="0" smtClean="0"/>
              <a:t> et al. </a:t>
            </a:r>
            <a:r>
              <a:rPr lang="en-US" sz="1800" dirty="0"/>
              <a:t>(2021): COVID-19: Missing More Than a Classroom. The impact of school closures </a:t>
            </a:r>
            <a:r>
              <a:rPr lang="en-US" sz="1800" dirty="0" smtClean="0"/>
              <a:t>on children’s </a:t>
            </a:r>
            <a:r>
              <a:rPr lang="en-US" sz="1800" dirty="0"/>
              <a:t>nutrition. Hg. v. UNICEF Office of Research – </a:t>
            </a:r>
            <a:r>
              <a:rPr lang="en-US" sz="1800" dirty="0" err="1"/>
              <a:t>Innocenti</a:t>
            </a:r>
            <a:r>
              <a:rPr lang="en-US" sz="1800" dirty="0"/>
              <a:t>. </a:t>
            </a:r>
            <a:r>
              <a:rPr lang="en-US" sz="1800" dirty="0" err="1"/>
              <a:t>Florenz</a:t>
            </a:r>
            <a:r>
              <a:rPr lang="en-US" sz="1800" dirty="0"/>
              <a:t>. </a:t>
            </a:r>
            <a:endParaRPr lang="en-US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/>
              <a:t>Drake</a:t>
            </a:r>
            <a:r>
              <a:rPr lang="en-US" sz="1800" dirty="0"/>
              <a:t>, Lesley J.; </a:t>
            </a:r>
            <a:r>
              <a:rPr lang="en-US" sz="1800" dirty="0" err="1"/>
              <a:t>Woolnough</a:t>
            </a:r>
            <a:r>
              <a:rPr lang="en-US" sz="1800" dirty="0"/>
              <a:t>, Alice; </a:t>
            </a:r>
            <a:r>
              <a:rPr lang="en-US" sz="1800" dirty="0" err="1"/>
              <a:t>Burbano</a:t>
            </a:r>
            <a:r>
              <a:rPr lang="en-US" sz="1800" dirty="0"/>
              <a:t>, Carmen (2016): </a:t>
            </a:r>
            <a:r>
              <a:rPr lang="en-US" sz="1800" dirty="0">
                <a:hlinkClick r:id="rId5"/>
              </a:rPr>
              <a:t>Global school feeding sourcebook. Lessons from 14 countries</a:t>
            </a:r>
            <a:r>
              <a:rPr lang="en-US" sz="1800" dirty="0"/>
              <a:t>. London: Partnership for Child Development, Imperial College Press. 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</a:t>
            </a:r>
            <a:r>
              <a:rPr lang="en-GB" sz="1800" dirty="0"/>
              <a:t>; IFAD; UNICEF; WFP; WHO (2020): </a:t>
            </a:r>
            <a:r>
              <a:rPr lang="en-GB" sz="1800" dirty="0">
                <a:hlinkClick r:id="rId6"/>
              </a:rPr>
              <a:t>Regional Overview of Food Security and Nutrition in the Near East and North Africa 2019 – Rethinking food systems for healthy diets and improved nutrition.</a:t>
            </a:r>
            <a:endParaRPr lang="en-GB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 </a:t>
            </a:r>
            <a:r>
              <a:rPr lang="en-GB" sz="1800" dirty="0"/>
              <a:t>(2019): </a:t>
            </a:r>
            <a:r>
              <a:rPr lang="en-GB" sz="1800" dirty="0">
                <a:hlinkClick r:id="rId7"/>
              </a:rPr>
              <a:t>School Food and Nutrition Framework</a:t>
            </a:r>
            <a:r>
              <a:rPr lang="en-GB" sz="1800" dirty="0"/>
              <a:t>. </a:t>
            </a:r>
            <a:r>
              <a:rPr lang="de-DE" sz="1800" dirty="0" smtClean="0"/>
              <a:t>Rom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 </a:t>
            </a:r>
            <a:r>
              <a:rPr lang="en-GB" sz="1800" dirty="0"/>
              <a:t>(2019): </a:t>
            </a:r>
            <a:r>
              <a:rPr lang="en-GB" sz="1800" dirty="0">
                <a:hlinkClick r:id="rId8"/>
              </a:rPr>
              <a:t>Nutrition guidelines and standards for school meals. A report from 33 low and middle-income countries.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 und WFP (2018): </a:t>
            </a:r>
            <a:r>
              <a:rPr lang="en-GB" sz="1800" u="sng" dirty="0" smtClean="0">
                <a:hlinkClick r:id="rId9"/>
              </a:rPr>
              <a:t>Home-Grown School Feeding. Resource Framework. Technical Document.</a:t>
            </a:r>
            <a:endParaRPr lang="en-GB" sz="1800" u="sng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FAO </a:t>
            </a:r>
            <a:r>
              <a:rPr lang="en-GB" sz="1800" dirty="0"/>
              <a:t>(2014): </a:t>
            </a:r>
            <a:r>
              <a:rPr lang="en-GB" sz="1800" dirty="0">
                <a:hlinkClick r:id="rId10"/>
              </a:rPr>
              <a:t>South-South and triangular cooperation. Scaling-up school feeding. Harnessing what worked in Brazil.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Global Child Nutrition Foundation (2020): </a:t>
            </a:r>
            <a:r>
              <a:rPr lang="en-GB" sz="1800" dirty="0">
                <a:hlinkClick r:id="rId11"/>
              </a:rPr>
              <a:t>Global Survey of School Meal Programs in 2019</a:t>
            </a:r>
            <a:r>
              <a:rPr lang="en-GB" sz="1800" dirty="0"/>
              <a:t>. </a:t>
            </a:r>
            <a:r>
              <a:rPr lang="en-GB" sz="1800" dirty="0" smtClean="0"/>
              <a:t>UNESCO </a:t>
            </a:r>
            <a:r>
              <a:rPr lang="en-GB" sz="1800" dirty="0"/>
              <a:t>(2020): </a:t>
            </a:r>
            <a:r>
              <a:rPr lang="en-GB" sz="1800" u="sng" dirty="0">
                <a:hlinkClick r:id="rId12"/>
              </a:rPr>
              <a:t>Stepping up effective school health and nutrition</a:t>
            </a:r>
            <a:r>
              <a:rPr lang="en-GB" sz="1800" dirty="0" smtClean="0"/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err="1"/>
              <a:t>Storcksdieck</a:t>
            </a:r>
            <a:r>
              <a:rPr lang="en-GB" sz="1800" dirty="0"/>
              <a:t> et al. (2014): </a:t>
            </a:r>
            <a:r>
              <a:rPr lang="en-GB" sz="1800" u="sng" dirty="0">
                <a:hlinkClick r:id="rId13"/>
              </a:rPr>
              <a:t>Mapping of National Food Policies across the EU28 plus Norway and Switzerland.</a:t>
            </a:r>
            <a:endParaRPr lang="en-US" sz="1800" dirty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UNESCO, GPE, FAO, UNCF, UNSCN, WB, WFP, WHO (2020): </a:t>
            </a:r>
            <a:r>
              <a:rPr lang="en-US" sz="1800" dirty="0">
                <a:hlinkClick r:id="rId14"/>
              </a:rPr>
              <a:t>Stepping up effective school health and nutrition: a partnership for healthy learners and brighter </a:t>
            </a:r>
            <a:r>
              <a:rPr lang="en-US" sz="1800" dirty="0" smtClean="0">
                <a:hlinkClick r:id="rId14"/>
              </a:rPr>
              <a:t>futures</a:t>
            </a:r>
            <a:endParaRPr lang="en-US" sz="1800" dirty="0" smtClean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BD328FB1-A7F2-4054-B022-21AAE1AD7B3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Ausgewählte Literatur</a:t>
            </a:r>
            <a:endParaRPr lang="de-DE" sz="2800" b="1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862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97"/>
    </mc:Choice>
    <mc:Fallback xmlns="">
      <p:transition spd="slow" advTm="5497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DDBCC76F-D697-4A53-8FBB-228833716ED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944" y="86692"/>
            <a:ext cx="1980363" cy="1176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715B652-B348-428A-9FBC-0464AA4549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9" y="1544320"/>
            <a:ext cx="11230507" cy="49580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UNSCN (2017): </a:t>
            </a:r>
            <a:r>
              <a:rPr lang="en-GB" sz="1800" dirty="0">
                <a:hlinkClick r:id="rId4"/>
              </a:rPr>
              <a:t>Schools as a System to Improve Nutrition. A new statement for school-based food and nutrition interventions.</a:t>
            </a:r>
            <a:endParaRPr lang="en-GB" sz="1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/>
              <a:t>UNSCN (2020): </a:t>
            </a:r>
            <a:r>
              <a:rPr lang="en-GB" sz="1800" dirty="0">
                <a:hlinkClick r:id="rId5"/>
              </a:rPr>
              <a:t>School Nutrition Inventory. </a:t>
            </a:r>
            <a:endParaRPr lang="de-DE" sz="1800" dirty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WFP (2020): </a:t>
            </a:r>
            <a:r>
              <a:rPr lang="en-GB" sz="1800" dirty="0" smtClean="0">
                <a:hlinkClick r:id="rId6"/>
              </a:rPr>
              <a:t>State of School Feeding Worldwide 2020.</a:t>
            </a:r>
            <a:endParaRPr lang="en-GB" sz="1800" dirty="0" smtClean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WFP </a:t>
            </a:r>
            <a:r>
              <a:rPr lang="en-GB" sz="1800" dirty="0"/>
              <a:t>(2019): </a:t>
            </a:r>
            <a:r>
              <a:rPr lang="en-GB" sz="1800" dirty="0">
                <a:hlinkClick r:id="rId7"/>
              </a:rPr>
              <a:t>School Feeding in 2018. Beyond the Annual Performance.</a:t>
            </a:r>
            <a:endParaRPr lang="en-US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cs typeface="Calibri" panose="020F0502020204030204"/>
              </a:rPr>
              <a:t>WFP </a:t>
            </a:r>
            <a:r>
              <a:rPr lang="en-US" sz="1800" dirty="0">
                <a:cs typeface="Calibri" panose="020F0502020204030204"/>
              </a:rPr>
              <a:t>(2017): </a:t>
            </a:r>
            <a:r>
              <a:rPr lang="en-US" sz="1800" dirty="0">
                <a:cs typeface="Calibri" panose="020F0502020204030204"/>
                <a:hlinkClick r:id="rId8"/>
              </a:rPr>
              <a:t>Smart School Meals. </a:t>
            </a:r>
            <a:r>
              <a:rPr lang="en-US" sz="1800" dirty="0" smtClean="0">
                <a:cs typeface="Calibri" panose="020F0502020204030204"/>
                <a:hlinkClick r:id="rId8"/>
              </a:rPr>
              <a:t>Nutrition-sensitive national </a:t>
            </a:r>
            <a:r>
              <a:rPr lang="en-US" sz="1800" dirty="0" err="1">
                <a:cs typeface="Calibri" panose="020F0502020204030204"/>
                <a:hlinkClick r:id="rId8"/>
              </a:rPr>
              <a:t>programmes</a:t>
            </a:r>
            <a:r>
              <a:rPr lang="en-US" sz="1800" dirty="0">
                <a:cs typeface="Calibri" panose="020F0502020204030204"/>
                <a:hlinkClick r:id="rId8"/>
              </a:rPr>
              <a:t> in Latin America and the Caribbean. A Review of 16 Countries</a:t>
            </a:r>
            <a:r>
              <a:rPr lang="en-US" sz="1800" dirty="0" smtClean="0">
                <a:cs typeface="Calibri" panose="020F0502020204030204"/>
                <a:hlinkClick r:id="rId8"/>
              </a:rPr>
              <a:t>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800" dirty="0" smtClean="0"/>
              <a:t>WFP </a:t>
            </a:r>
            <a:r>
              <a:rPr lang="en-GB" sz="1800" dirty="0"/>
              <a:t>(</a:t>
            </a:r>
            <a:r>
              <a:rPr lang="en-GB" sz="1800" dirty="0" smtClean="0"/>
              <a:t>2018): </a:t>
            </a:r>
            <a:r>
              <a:rPr lang="en-GB" sz="1800" dirty="0" smtClean="0">
                <a:hlinkClick r:id="rId9"/>
              </a:rPr>
              <a:t>Home-grown school feeding. Resource framework. </a:t>
            </a:r>
            <a:endParaRPr lang="en-US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cs typeface="Calibri" panose="020F0502020204030204"/>
              </a:rPr>
              <a:t>WHO </a:t>
            </a:r>
            <a:r>
              <a:rPr lang="en-US" sz="1800" dirty="0">
                <a:cs typeface="Calibri" panose="020F0502020204030204"/>
              </a:rPr>
              <a:t>(2018): </a:t>
            </a:r>
            <a:r>
              <a:rPr lang="en-US" sz="1800" dirty="0">
                <a:cs typeface="Calibri" panose="020F0502020204030204"/>
                <a:hlinkClick r:id="rId10"/>
              </a:rPr>
              <a:t>Global nutrition policy review 2016-2017: country progress in creating enabling policy environments for promoting healthy diets and nutrition</a:t>
            </a:r>
            <a:endParaRPr lang="en-US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 smtClean="0">
                <a:cs typeface="Calibri" panose="020F0502020204030204"/>
              </a:rPr>
              <a:t>WHO (2021): </a:t>
            </a:r>
            <a:r>
              <a:rPr lang="en-US" sz="1800" dirty="0" smtClean="0">
                <a:cs typeface="Calibri" panose="020F0502020204030204"/>
                <a:hlinkClick r:id="rId11"/>
              </a:rPr>
              <a:t> </a:t>
            </a:r>
            <a:r>
              <a:rPr lang="en-US" sz="1800" dirty="0">
                <a:cs typeface="Calibri" panose="020F0502020204030204"/>
                <a:hlinkClick r:id="rId11"/>
              </a:rPr>
              <a:t>Action framework for developing and implementing public food procurement and service policies for a healthy </a:t>
            </a:r>
            <a:r>
              <a:rPr lang="en-US" sz="1800" dirty="0" smtClean="0">
                <a:cs typeface="Calibri" panose="020F0502020204030204"/>
                <a:hlinkClick r:id="rId11"/>
              </a:rPr>
              <a:t>diet.</a:t>
            </a:r>
            <a:endParaRPr lang="en-US" sz="1800" dirty="0" smtClean="0">
              <a:cs typeface="Calibri" panose="020F0502020204030204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cs typeface="Calibri" panose="020F0502020204030204"/>
              </a:rPr>
              <a:t>WHO (</a:t>
            </a:r>
            <a:r>
              <a:rPr lang="en-US" sz="1800" dirty="0" smtClean="0">
                <a:cs typeface="Calibri" panose="020F0502020204030204"/>
              </a:rPr>
              <a:t>2020): </a:t>
            </a:r>
            <a:r>
              <a:rPr lang="en-US" sz="1800" dirty="0">
                <a:cs typeface="Calibri" panose="020F0502020204030204"/>
                <a:hlinkClick r:id="rId12"/>
              </a:rPr>
              <a:t>Nutrition action in schools: a review of evidence related to the Nutrition-Friendly Schools </a:t>
            </a:r>
            <a:r>
              <a:rPr lang="en-US" sz="1800" dirty="0" smtClean="0">
                <a:cs typeface="Calibri" panose="020F0502020204030204"/>
                <a:hlinkClick r:id="rId12"/>
              </a:rPr>
              <a:t>Initiative</a:t>
            </a:r>
            <a:r>
              <a:rPr lang="en-US" sz="1800" dirty="0" smtClean="0">
                <a:cs typeface="Calibri" panose="020F0502020204030204"/>
              </a:rPr>
              <a:t>.</a:t>
            </a:r>
            <a:endParaRPr lang="de-DE" sz="1800" dirty="0">
              <a:cs typeface="Calibri" panose="020F0502020204030204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BD328FB1-A7F2-4054-B022-21AAE1AD7B3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Ausgewählte Literatur (</a:t>
            </a:r>
            <a:r>
              <a:rPr lang="de-DE" sz="2800" b="1" dirty="0" err="1" smtClean="0">
                <a:latin typeface="+mn-lt"/>
                <a:ea typeface="+mn-lt"/>
                <a:cs typeface="+mn-lt"/>
              </a:rPr>
              <a:t>cont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.)</a:t>
            </a:r>
            <a:endParaRPr lang="de-DE" sz="2800" b="1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93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30"/>
    </mc:Choice>
    <mc:Fallback xmlns="">
      <p:transition spd="slow" advTm="623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3C7E342-2327-4F33-8589-243EBC36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731520"/>
            <a:ext cx="11297920" cy="812800"/>
          </a:xfrm>
        </p:spPr>
        <p:txBody>
          <a:bodyPr>
            <a:normAutofit/>
          </a:bodyPr>
          <a:lstStyle/>
          <a:p>
            <a:r>
              <a:rPr lang="de-DE" sz="2800" b="1" dirty="0">
                <a:latin typeface="+mn-lt"/>
                <a:ea typeface="+mn-lt"/>
                <a:cs typeface="+mn-lt"/>
              </a:rPr>
              <a:t>I. 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Internationaler </a:t>
            </a:r>
            <a:r>
              <a:rPr lang="de-DE" sz="2800" b="1" dirty="0">
                <a:latin typeface="+mn-lt"/>
                <a:ea typeface="+mn-lt"/>
                <a:cs typeface="+mn-lt"/>
              </a:rPr>
              <a:t>politischer Rahmen</a:t>
            </a:r>
            <a:endParaRPr lang="de-DE" sz="2800" b="1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403EB54-CEAC-4E71-96C0-7000530B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1666241"/>
            <a:ext cx="11421907" cy="4734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de-DE" sz="2400" dirty="0" smtClean="0">
                <a:cs typeface="Calibri" panose="020F0502020204030204"/>
              </a:rPr>
              <a:t>Internationale </a:t>
            </a:r>
            <a:r>
              <a:rPr lang="de-DE" sz="2400" dirty="0">
                <a:cs typeface="Calibri" panose="020F0502020204030204"/>
              </a:rPr>
              <a:t>Ernährungskonferenz (ICN2</a:t>
            </a:r>
            <a:r>
              <a:rPr lang="de-DE" sz="2400" dirty="0" smtClean="0">
                <a:cs typeface="Calibri" panose="020F0502020204030204"/>
              </a:rPr>
              <a:t>), </a:t>
            </a:r>
            <a:r>
              <a:rPr lang="de-DE" sz="2400" dirty="0">
                <a:cs typeface="Calibri" panose="020F0502020204030204"/>
              </a:rPr>
              <a:t>2014</a:t>
            </a:r>
          </a:p>
          <a:p>
            <a:pPr>
              <a:spcAft>
                <a:spcPts val="600"/>
              </a:spcAft>
            </a:pPr>
            <a:r>
              <a:rPr lang="de-DE" sz="2400" dirty="0">
                <a:cs typeface="Calibri" panose="020F0502020204030204"/>
              </a:rPr>
              <a:t>Dekade für Ernährung (2016-2025) der Vereinten Nationen</a:t>
            </a:r>
          </a:p>
          <a:p>
            <a:pPr>
              <a:spcAft>
                <a:spcPts val="600"/>
              </a:spcAft>
            </a:pPr>
            <a:r>
              <a:rPr lang="de-DE" sz="2400" dirty="0" smtClean="0">
                <a:cs typeface="Calibri" panose="020F0502020204030204"/>
              </a:rPr>
              <a:t>Agenda 2030 für nachhaltige Entwicklung und SDGs (2015-2030)</a:t>
            </a: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 panose="020F0502020204030204"/>
              <a:sym typeface="Wingdings" panose="05000000000000000000" pitchFamily="2" charset="2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 panose="020F0502020204030204"/>
              <a:sym typeface="Wingdings" panose="05000000000000000000" pitchFamily="2" charset="2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 panose="020F0502020204030204"/>
              <a:sym typeface="Wingdings" panose="05000000000000000000" pitchFamily="2" charset="2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de-DE" b="1" dirty="0" smtClean="0">
                <a:cs typeface="Calibri" panose="020F0502020204030204"/>
                <a:sym typeface="Wingdings" panose="05000000000000000000" pitchFamily="2" charset="2"/>
              </a:rPr>
              <a:t>Stärkung einer ausgewogenen Ernährung für eine gesunde Entwicklung!</a:t>
            </a:r>
          </a:p>
          <a:p>
            <a:pPr marL="0" indent="0">
              <a:spcAft>
                <a:spcPts val="600"/>
              </a:spcAft>
              <a:buNone/>
            </a:pPr>
            <a:endParaRPr lang="de-DE" sz="2400" b="1" dirty="0" smtClean="0">
              <a:cs typeface="Calibri" panose="020F0502020204030204"/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endParaRPr lang="de-DE" sz="2400" b="1" dirty="0" smtClean="0">
              <a:cs typeface="Calibri" panose="020F0502020204030204"/>
            </a:endParaRPr>
          </a:p>
          <a:p>
            <a:pPr marL="457200" lvl="1" indent="0">
              <a:spcAft>
                <a:spcPts val="600"/>
              </a:spcAft>
              <a:buNone/>
            </a:pPr>
            <a:endParaRPr lang="de-DE" sz="2000" dirty="0">
              <a:cs typeface="Calibri" panose="020F0502020204030204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2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25060" r="28559" b="24557"/>
          <a:stretch/>
        </p:blipFill>
        <p:spPr>
          <a:xfrm>
            <a:off x="9881937" y="2796069"/>
            <a:ext cx="2076383" cy="20421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655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3"/>
    </mc:Choice>
    <mc:Fallback xmlns="">
      <p:transition spd="slow" advTm="70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D3C7E342-2327-4F33-8589-243EBC361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731520"/>
            <a:ext cx="11297920" cy="812800"/>
          </a:xfrm>
        </p:spPr>
        <p:txBody>
          <a:bodyPr>
            <a:normAutofit/>
          </a:bodyPr>
          <a:lstStyle/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II. Globales </a:t>
            </a:r>
            <a:r>
              <a:rPr lang="de-DE" sz="2800" b="1" dirty="0">
                <a:latin typeface="+mn-lt"/>
                <a:ea typeface="+mn-lt"/>
                <a:cs typeface="+mn-lt"/>
              </a:rPr>
              <a:t>Aktionsnetzwerk für Schulernährung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3</a:t>
            </a:fld>
            <a:endParaRPr lang="de-DE"/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xmlns="" id="{7403EB54-CEAC-4E71-96C0-7000530B1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399" y="1666241"/>
            <a:ext cx="11421907" cy="4734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de-DE" sz="2400" dirty="0">
                <a:cs typeface="Calibri" panose="020F0502020204030204"/>
              </a:rPr>
              <a:t>Deutschland kündigt </a:t>
            </a:r>
            <a:r>
              <a:rPr lang="de-DE" sz="2400" dirty="0" smtClean="0">
                <a:cs typeface="Calibri" panose="020F0502020204030204"/>
              </a:rPr>
              <a:t>die Initiative zum Aufbau eines globalen Aktionsnetzwerkes zur Förderung nachhaltiger, gesunder Schulernährung beim </a:t>
            </a:r>
            <a:r>
              <a:rPr lang="de-DE" sz="2400" dirty="0">
                <a:cs typeface="Calibri" panose="020F0502020204030204"/>
              </a:rPr>
              <a:t>46. CFS in Rom in 2019 </a:t>
            </a:r>
            <a:r>
              <a:rPr lang="de-DE" sz="2400" dirty="0" smtClean="0">
                <a:cs typeface="Calibri" panose="020F0502020204030204"/>
              </a:rPr>
              <a:t>an.</a:t>
            </a:r>
            <a:endParaRPr lang="de-DE" sz="2400" dirty="0">
              <a:cs typeface="Calibri" panose="020F0502020204030204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de-DE" sz="2400" dirty="0" smtClean="0">
                <a:cs typeface="Calibri" panose="020F0502020204030204"/>
              </a:rPr>
              <a:t>Mögliche Wirkungsfelder:</a:t>
            </a:r>
          </a:p>
          <a:p>
            <a:pPr>
              <a:spcAft>
                <a:spcPts val="600"/>
              </a:spcAft>
            </a:pPr>
            <a:r>
              <a:rPr lang="de-DE" sz="2400" dirty="0">
                <a:cs typeface="Calibri" panose="020F0502020204030204"/>
              </a:rPr>
              <a:t>Vernetzung und Austausch von Erfahrungen aus verschiedenen Ländern und </a:t>
            </a:r>
            <a:r>
              <a:rPr lang="de-DE" sz="2400" dirty="0" smtClean="0">
                <a:cs typeface="Calibri" panose="020F0502020204030204"/>
              </a:rPr>
              <a:t>Kontexten</a:t>
            </a:r>
          </a:p>
          <a:p>
            <a:pPr>
              <a:spcAft>
                <a:spcPts val="600"/>
              </a:spcAft>
            </a:pPr>
            <a:r>
              <a:rPr lang="de-DE" sz="2400" dirty="0" smtClean="0">
                <a:cs typeface="Calibri" panose="020F0502020204030204"/>
              </a:rPr>
              <a:t>Identifizierung </a:t>
            </a:r>
            <a:r>
              <a:rPr lang="de-DE" sz="2400" dirty="0">
                <a:cs typeface="Calibri" panose="020F0502020204030204"/>
              </a:rPr>
              <a:t>politisch notwendiger </a:t>
            </a:r>
            <a:r>
              <a:rPr lang="de-DE" sz="2400" dirty="0" smtClean="0">
                <a:cs typeface="Calibri" panose="020F0502020204030204"/>
              </a:rPr>
              <a:t>Rahmenbedingungen</a:t>
            </a:r>
            <a:endParaRPr lang="de-DE" sz="2400" dirty="0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2400" dirty="0">
                <a:cs typeface="Calibri" panose="020F0502020204030204"/>
              </a:rPr>
              <a:t>Entwicklung kontextspezifischer Programme und Richtlinien auf </a:t>
            </a:r>
            <a:r>
              <a:rPr lang="de-DE" sz="2400" dirty="0" smtClean="0">
                <a:cs typeface="Calibri" panose="020F0502020204030204"/>
              </a:rPr>
              <a:t>Länderebene</a:t>
            </a:r>
            <a:endParaRPr lang="de-DE" sz="2400" dirty="0">
              <a:cs typeface="Calibri" panose="020F0502020204030204"/>
            </a:endParaRPr>
          </a:p>
          <a:p>
            <a:pPr>
              <a:spcAft>
                <a:spcPts val="600"/>
              </a:spcAft>
            </a:pPr>
            <a:r>
              <a:rPr lang="de-DE" sz="2400" dirty="0">
                <a:cs typeface="Calibri" panose="020F0502020204030204"/>
              </a:rPr>
              <a:t>Bereitstellung qualitativ hochwertiger Mahlzeiten mit einer ausreichenden Deckungsrate von den jeweiligen Ländern in </a:t>
            </a:r>
            <a:r>
              <a:rPr lang="de-DE" sz="2400" dirty="0" smtClean="0">
                <a:cs typeface="Calibri" panose="020F0502020204030204"/>
              </a:rPr>
              <a:t>Eigenverantwortung. </a:t>
            </a:r>
            <a:endParaRPr lang="de-DE" sz="2400" dirty="0">
              <a:cs typeface="Calibri" panose="020F0502020204030204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dirty="0">
              <a:cs typeface="Calibri" panose="020F0502020204030204"/>
            </a:endParaRPr>
          </a:p>
          <a:p>
            <a:pPr marL="0" indent="0">
              <a:spcAft>
                <a:spcPts val="600"/>
              </a:spcAft>
              <a:buNone/>
            </a:pPr>
            <a:endParaRPr lang="de-DE" sz="2400" dirty="0">
              <a:cs typeface="Calibri" panose="020F0502020204030204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083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84"/>
    </mc:Choice>
    <mc:Fallback xmlns="">
      <p:transition spd="slow" advTm="48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9" y="1825624"/>
            <a:ext cx="11353801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de-DE" sz="2400" b="1" dirty="0">
                <a:ea typeface="+mn-lt"/>
                <a:cs typeface="+mn-lt"/>
              </a:rPr>
              <a:t>Jedes 2. Schulkind </a:t>
            </a:r>
            <a:r>
              <a:rPr lang="de-DE" sz="2400" dirty="0">
                <a:ea typeface="+mn-lt"/>
                <a:cs typeface="+mn-lt"/>
              </a:rPr>
              <a:t>erhält eine Schulmahlzeit (=388 Mio. Kinder weltweit) </a:t>
            </a:r>
            <a:r>
              <a:rPr lang="de-DE" sz="1800" dirty="0">
                <a:ea typeface="+mn-lt"/>
                <a:cs typeface="+mn-lt"/>
              </a:rPr>
              <a:t>(WFP 2020)</a:t>
            </a:r>
          </a:p>
          <a:p>
            <a:pPr>
              <a:lnSpc>
                <a:spcPct val="150000"/>
              </a:lnSpc>
            </a:pPr>
            <a:r>
              <a:rPr lang="de-DE" sz="2400" b="1" dirty="0" smtClean="0">
                <a:ea typeface="+mn-lt"/>
                <a:cs typeface="+mn-lt"/>
              </a:rPr>
              <a:t>Pandemiebedingte Schulschließungen: </a:t>
            </a:r>
            <a:r>
              <a:rPr lang="de-DE" sz="2400" dirty="0">
                <a:ea typeface="+mn-lt"/>
                <a:cs typeface="+mn-lt"/>
              </a:rPr>
              <a:t>370 Mio. Kinder haben im Durchschnitt rund 40 Prozent ihrer </a:t>
            </a:r>
            <a:r>
              <a:rPr lang="de-DE" sz="2400" dirty="0" smtClean="0">
                <a:ea typeface="+mn-lt"/>
                <a:cs typeface="+mn-lt"/>
              </a:rPr>
              <a:t>Schulmahlzeiten </a:t>
            </a:r>
            <a:r>
              <a:rPr lang="de-DE" sz="2400" dirty="0">
                <a:ea typeface="+mn-lt"/>
                <a:cs typeface="+mn-lt"/>
              </a:rPr>
              <a:t>verpasst </a:t>
            </a:r>
            <a:r>
              <a:rPr lang="de-DE" sz="1800" dirty="0">
                <a:ea typeface="+mn-lt"/>
                <a:cs typeface="+mn-lt"/>
              </a:rPr>
              <a:t>(Borkowski et al</a:t>
            </a:r>
            <a:r>
              <a:rPr lang="de-DE" sz="1800">
                <a:ea typeface="+mn-lt"/>
                <a:cs typeface="+mn-lt"/>
              </a:rPr>
              <a:t>. </a:t>
            </a:r>
            <a:r>
              <a:rPr lang="de-DE" sz="1800" smtClean="0">
                <a:ea typeface="+mn-lt"/>
                <a:cs typeface="+mn-lt"/>
              </a:rPr>
              <a:t>2021)</a:t>
            </a:r>
            <a:endParaRPr lang="de-DE" sz="18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de-DE" sz="2400" dirty="0" smtClean="0">
                <a:ea typeface="+mn-lt"/>
                <a:cs typeface="+mn-lt"/>
              </a:rPr>
              <a:t>Höchste Abdeckung vorrangig in </a:t>
            </a:r>
            <a:r>
              <a:rPr lang="de-DE" sz="2400" b="1" dirty="0" smtClean="0">
                <a:ea typeface="+mn-lt"/>
                <a:cs typeface="+mn-lt"/>
              </a:rPr>
              <a:t>Primarschule </a:t>
            </a:r>
            <a:r>
              <a:rPr lang="de-DE" sz="1800" dirty="0">
                <a:ea typeface="+mn-lt"/>
                <a:cs typeface="+mn-lt"/>
              </a:rPr>
              <a:t>(GCNF 2019</a:t>
            </a:r>
            <a:r>
              <a:rPr lang="de-DE" sz="1800" dirty="0" smtClean="0">
                <a:ea typeface="+mn-lt"/>
                <a:cs typeface="+mn-lt"/>
              </a:rPr>
              <a:t>)</a:t>
            </a:r>
            <a:endParaRPr lang="de-DE" sz="1800" dirty="0">
              <a:ea typeface="+mn-lt"/>
              <a:cs typeface="+mn-lt"/>
            </a:endParaRPr>
          </a:p>
          <a:p>
            <a:pPr>
              <a:lnSpc>
                <a:spcPct val="150000"/>
              </a:lnSpc>
            </a:pPr>
            <a:r>
              <a:rPr lang="de-DE" sz="2400" dirty="0" smtClean="0">
                <a:ea typeface="+mn-lt"/>
                <a:cs typeface="+mn-lt"/>
              </a:rPr>
              <a:t>Von </a:t>
            </a:r>
            <a:r>
              <a:rPr lang="de-DE" sz="2400" dirty="0">
                <a:ea typeface="+mn-lt"/>
                <a:cs typeface="+mn-lt"/>
              </a:rPr>
              <a:t>160 Ländern haben </a:t>
            </a:r>
            <a:r>
              <a:rPr lang="de-DE" sz="2400" b="1" dirty="0" smtClean="0">
                <a:ea typeface="+mn-lt"/>
                <a:cs typeface="+mn-lt"/>
              </a:rPr>
              <a:t>89 %</a:t>
            </a:r>
            <a:r>
              <a:rPr lang="de-DE" sz="2400" dirty="0" smtClean="0">
                <a:ea typeface="+mn-lt"/>
                <a:cs typeface="+mn-lt"/>
              </a:rPr>
              <a:t> </a:t>
            </a:r>
            <a:r>
              <a:rPr lang="de-DE" sz="2400" dirty="0">
                <a:ea typeface="+mn-lt"/>
                <a:cs typeface="+mn-lt"/>
              </a:rPr>
              <a:t>eine Art von Schulgesundheits- </a:t>
            </a:r>
            <a:r>
              <a:rPr lang="de-DE" sz="2400" dirty="0" smtClean="0">
                <a:ea typeface="+mn-lt"/>
                <a:cs typeface="+mn-lt"/>
              </a:rPr>
              <a:t>und</a:t>
            </a:r>
            <a:r>
              <a:rPr lang="de-DE" sz="2400" dirty="0">
                <a:ea typeface="+mn-lt"/>
                <a:cs typeface="+mn-lt"/>
              </a:rPr>
              <a:t> </a:t>
            </a:r>
            <a:r>
              <a:rPr lang="de-DE" sz="2400" dirty="0" smtClean="0">
                <a:ea typeface="+mn-lt"/>
                <a:cs typeface="+mn-lt"/>
              </a:rPr>
              <a:t>Ernährungsprogramm.</a:t>
            </a:r>
            <a:br>
              <a:rPr lang="de-DE" sz="2400" dirty="0" smtClean="0">
                <a:ea typeface="+mn-lt"/>
                <a:cs typeface="+mn-lt"/>
              </a:rPr>
            </a:br>
            <a:r>
              <a:rPr lang="de-DE" sz="2400" b="1" dirty="0" smtClean="0">
                <a:ea typeface="+mn-lt"/>
                <a:cs typeface="+mn-lt"/>
              </a:rPr>
              <a:t>&gt; 50 % </a:t>
            </a:r>
            <a:r>
              <a:rPr lang="de-DE" sz="2400" dirty="0" smtClean="0">
                <a:ea typeface="+mn-lt"/>
                <a:cs typeface="+mn-lt"/>
              </a:rPr>
              <a:t>der Länder stellen Schulmahlzeiten bereit, unterschiedliche Verteilung und </a:t>
            </a:r>
            <a:r>
              <a:rPr lang="de-DE" sz="2400" dirty="0">
                <a:ea typeface="+mn-lt"/>
                <a:cs typeface="+mn-lt"/>
              </a:rPr>
              <a:t>Ziele </a:t>
            </a:r>
            <a:r>
              <a:rPr lang="de-DE" sz="1800" dirty="0" smtClean="0">
                <a:ea typeface="+mn-lt"/>
                <a:cs typeface="+mn-lt"/>
              </a:rPr>
              <a:t>(WHO 2018)</a:t>
            </a:r>
            <a:endParaRPr lang="de-DE" sz="2400" dirty="0" smtClean="0">
              <a:ea typeface="+mn-lt"/>
              <a:cs typeface="+mn-lt"/>
            </a:endParaRPr>
          </a:p>
          <a:p>
            <a:endParaRPr lang="de-DE" sz="2000" dirty="0" smtClean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endParaRPr lang="de-DE" sz="2000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III. </a:t>
            </a:r>
            <a:r>
              <a:rPr lang="de-DE" sz="2800" b="1" dirty="0">
                <a:latin typeface="+mn-lt"/>
                <a:ea typeface="+mn-lt"/>
                <a:cs typeface="+mn-lt"/>
              </a:rPr>
              <a:t>Zusammenschau 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international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4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03"/>
    </mc:Choice>
    <mc:Fallback xmlns="">
      <p:transition spd="slow" advTm="61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7288"/>
            <a:ext cx="11353800" cy="50323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2400" dirty="0"/>
              <a:t>Ein </a:t>
            </a:r>
            <a:r>
              <a:rPr lang="de-DE" sz="2400" b="1" dirty="0"/>
              <a:t>Wandel</a:t>
            </a:r>
            <a:r>
              <a:rPr lang="de-DE" sz="2400" dirty="0"/>
              <a:t> von Schulverpflegung zu Schulernährung durch Einbeziehung des Ernährungsumfeldes.</a:t>
            </a:r>
          </a:p>
          <a:p>
            <a:r>
              <a:rPr lang="de-DE" sz="2400" dirty="0"/>
              <a:t>Die Erarbeitung </a:t>
            </a:r>
            <a:r>
              <a:rPr lang="de-DE" sz="2400" b="1" dirty="0"/>
              <a:t>kontextspezifischer</a:t>
            </a:r>
            <a:r>
              <a:rPr lang="de-DE" sz="2400" dirty="0"/>
              <a:t> </a:t>
            </a:r>
            <a:r>
              <a:rPr lang="de-DE" sz="2400" b="1" dirty="0"/>
              <a:t>Richtlinien</a:t>
            </a:r>
            <a:r>
              <a:rPr lang="de-DE" sz="2400" dirty="0"/>
              <a:t> und nationaler Programme ist unerlässlich. </a:t>
            </a:r>
          </a:p>
          <a:p>
            <a:r>
              <a:rPr lang="de-DE" sz="2400" dirty="0"/>
              <a:t>Zunehmend stärkere </a:t>
            </a:r>
            <a:r>
              <a:rPr lang="de-DE" sz="2400" b="1" dirty="0"/>
              <a:t>Verknüpfung</a:t>
            </a:r>
            <a:r>
              <a:rPr lang="de-DE" sz="2400" dirty="0"/>
              <a:t> mit der lokalen und regionalen </a:t>
            </a:r>
            <a:r>
              <a:rPr lang="de-DE" sz="2400" dirty="0" smtClean="0"/>
              <a:t>Landwirtschaft. </a:t>
            </a:r>
            <a:endParaRPr lang="de-DE" sz="2400" dirty="0"/>
          </a:p>
          <a:p>
            <a:r>
              <a:rPr lang="de-DE" sz="2400" b="1" dirty="0" smtClean="0"/>
              <a:t>Tendenzen </a:t>
            </a:r>
            <a:r>
              <a:rPr lang="de-DE" sz="2400" b="1" dirty="0"/>
              <a:t>zur Abkehr extern finanzierter Bereitstellung </a:t>
            </a:r>
            <a:r>
              <a:rPr lang="de-DE" sz="2400" dirty="0"/>
              <a:t>von </a:t>
            </a:r>
            <a:r>
              <a:rPr lang="de-DE" sz="2400" dirty="0" smtClean="0"/>
              <a:t>Schulmahlzeiten.</a:t>
            </a:r>
            <a:endParaRPr lang="de-DE" sz="2400" dirty="0"/>
          </a:p>
          <a:p>
            <a:r>
              <a:rPr lang="de-DE" sz="2400" dirty="0">
                <a:ea typeface="+mn-lt"/>
                <a:cs typeface="+mn-lt"/>
              </a:rPr>
              <a:t>Schulen spielen </a:t>
            </a:r>
            <a:r>
              <a:rPr lang="de-DE" sz="2400" dirty="0" smtClean="0">
                <a:ea typeface="+mn-lt"/>
                <a:cs typeface="+mn-lt"/>
              </a:rPr>
              <a:t>eine </a:t>
            </a:r>
            <a:r>
              <a:rPr lang="de-DE" sz="2400" dirty="0">
                <a:ea typeface="+mn-lt"/>
                <a:cs typeface="+mn-lt"/>
              </a:rPr>
              <a:t>große Rolle in </a:t>
            </a:r>
            <a:r>
              <a:rPr lang="de-DE" sz="2400" b="1" dirty="0" smtClean="0">
                <a:ea typeface="+mn-lt"/>
                <a:cs typeface="+mn-lt"/>
              </a:rPr>
              <a:t>Krisensituationen</a:t>
            </a:r>
            <a:r>
              <a:rPr lang="de-DE" sz="2400" dirty="0" smtClean="0">
                <a:ea typeface="+mn-lt"/>
                <a:cs typeface="+mn-lt"/>
              </a:rPr>
              <a:t>, wie z.Z. die COVID-19 Pandemie aufzeigt </a:t>
            </a:r>
            <a:r>
              <a:rPr lang="de-DE" sz="1800" dirty="0" smtClean="0">
                <a:ea typeface="+mn-lt"/>
                <a:cs typeface="+mn-lt"/>
              </a:rPr>
              <a:t>(WFP 2020 </a:t>
            </a:r>
            <a:r>
              <a:rPr lang="en-US" sz="1800" dirty="0">
                <a:ea typeface="+mn-lt"/>
                <a:cs typeface="+mn-lt"/>
                <a:hlinkClick r:id="rId5"/>
              </a:rPr>
              <a:t>Mitigating the effects of the COVID-19 pandemic on food and nutrition of </a:t>
            </a:r>
            <a:r>
              <a:rPr lang="en-US" sz="1800" dirty="0" smtClean="0">
                <a:ea typeface="+mn-lt"/>
                <a:cs typeface="+mn-lt"/>
                <a:hlinkClick r:id="rId5"/>
              </a:rPr>
              <a:t>schoolchildren</a:t>
            </a:r>
            <a:r>
              <a:rPr lang="en-US" sz="1800" dirty="0" smtClean="0">
                <a:ea typeface="+mn-lt"/>
                <a:cs typeface="+mn-lt"/>
              </a:rPr>
              <a:t>)</a:t>
            </a:r>
            <a:endParaRPr lang="de-DE" sz="1800" dirty="0">
              <a:ea typeface="+mn-lt"/>
              <a:cs typeface="+mn-lt"/>
            </a:endParaRPr>
          </a:p>
          <a:p>
            <a:r>
              <a:rPr lang="de-DE" sz="2400" b="1" dirty="0">
                <a:ea typeface="+mn-lt"/>
                <a:cs typeface="+mn-lt"/>
              </a:rPr>
              <a:t>Gesetze, Politiken und Strategien </a:t>
            </a:r>
            <a:r>
              <a:rPr lang="de-DE" sz="2400" dirty="0">
                <a:ea typeface="+mn-lt"/>
                <a:cs typeface="+mn-lt"/>
              </a:rPr>
              <a:t>explizit für Schulernährung sind relevante Regelwerke für den Aufbau und die Weiterentwicklung staatlicher Schulernährungsprogramme. </a:t>
            </a:r>
          </a:p>
          <a:p>
            <a:pPr marL="457200" indent="-457200">
              <a:buFont typeface="+mj-lt"/>
              <a:buAutoNum type="arabicParenR"/>
            </a:pPr>
            <a:endParaRPr lang="de-DE" sz="2400" dirty="0">
              <a:ea typeface="+mn-lt"/>
              <a:cs typeface="+mn-lt"/>
            </a:endParaRPr>
          </a:p>
          <a:p>
            <a:pPr lvl="0"/>
            <a:endParaRPr lang="en-US" sz="22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III. </a:t>
            </a:r>
            <a:r>
              <a:rPr lang="de-DE" sz="2800" b="1" dirty="0">
                <a:latin typeface="+mn-lt"/>
                <a:ea typeface="+mn-lt"/>
                <a:cs typeface="+mn-lt"/>
              </a:rPr>
              <a:t>Zusammenschau international – Globale 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Trends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5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7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43"/>
    </mc:Choice>
    <mc:Fallback xmlns="">
      <p:transition spd="slow" advTm="144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1120120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 sz="2400" b="1" dirty="0" smtClean="0">
                <a:ea typeface="+mn-lt"/>
                <a:cs typeface="+mn-lt"/>
              </a:rPr>
              <a:t>Ernährungsstandards</a:t>
            </a:r>
            <a:r>
              <a:rPr lang="de-DE" sz="2400" dirty="0" smtClean="0">
                <a:ea typeface="+mn-lt"/>
                <a:cs typeface="+mn-lt"/>
              </a:rPr>
              <a:t>: </a:t>
            </a:r>
            <a:r>
              <a:rPr lang="de-DE" sz="2400" dirty="0">
                <a:ea typeface="+mn-lt"/>
                <a:cs typeface="+mn-lt"/>
              </a:rPr>
              <a:t>Instrumente für die Sicherstellung der </a:t>
            </a:r>
            <a:r>
              <a:rPr lang="de-DE" sz="2400" dirty="0" smtClean="0">
                <a:ea typeface="+mn-lt"/>
                <a:cs typeface="+mn-lt"/>
              </a:rPr>
              <a:t>Ernährungsqualität. Altersbezogene Richtlinien begünstigen die </a:t>
            </a:r>
            <a:r>
              <a:rPr lang="de-DE" sz="2400" dirty="0">
                <a:ea typeface="+mn-lt"/>
                <a:cs typeface="+mn-lt"/>
              </a:rPr>
              <a:t>Umsetzung und </a:t>
            </a:r>
            <a:r>
              <a:rPr lang="de-DE" sz="2400" dirty="0" smtClean="0">
                <a:ea typeface="+mn-lt"/>
                <a:cs typeface="+mn-lt"/>
              </a:rPr>
              <a:t>Ernährungskommunikation </a:t>
            </a:r>
            <a:r>
              <a:rPr lang="de-DE" sz="1800" dirty="0">
                <a:ea typeface="+mn-lt"/>
                <a:cs typeface="+mn-lt"/>
              </a:rPr>
              <a:t>(FAO 2019: </a:t>
            </a:r>
            <a:r>
              <a:rPr lang="de-DE" sz="1800" dirty="0">
                <a:ea typeface="+mn-lt"/>
                <a:cs typeface="+mn-lt"/>
                <a:hlinkClick r:id="rId5"/>
              </a:rPr>
              <a:t>Nutrition </a:t>
            </a:r>
            <a:r>
              <a:rPr lang="de-DE" sz="1800" dirty="0" err="1">
                <a:ea typeface="+mn-lt"/>
                <a:cs typeface="+mn-lt"/>
                <a:hlinkClick r:id="rId5"/>
              </a:rPr>
              <a:t>guidelines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and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stardards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for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school</a:t>
            </a:r>
            <a:r>
              <a:rPr lang="de-DE" sz="1800" dirty="0">
                <a:ea typeface="+mn-lt"/>
                <a:cs typeface="+mn-lt"/>
                <a:hlinkClick r:id="rId5"/>
              </a:rPr>
              <a:t> </a:t>
            </a:r>
            <a:r>
              <a:rPr lang="de-DE" sz="1800" dirty="0" err="1">
                <a:ea typeface="+mn-lt"/>
                <a:cs typeface="+mn-lt"/>
                <a:hlinkClick r:id="rId5"/>
              </a:rPr>
              <a:t>meals</a:t>
            </a:r>
            <a:r>
              <a:rPr lang="de-DE" sz="1800" dirty="0">
                <a:ea typeface="+mn-lt"/>
                <a:cs typeface="+mn-lt"/>
              </a:rPr>
              <a:t>).</a:t>
            </a:r>
            <a:endParaRPr lang="de-DE" sz="2000" dirty="0">
              <a:ea typeface="+mn-lt"/>
              <a:cs typeface="+mn-lt"/>
            </a:endParaRPr>
          </a:p>
          <a:p>
            <a:r>
              <a:rPr lang="de-DE" sz="2400" dirty="0">
                <a:ea typeface="+mn-lt"/>
                <a:cs typeface="+mn-lt"/>
              </a:rPr>
              <a:t>Das </a:t>
            </a:r>
            <a:r>
              <a:rPr lang="de-DE" sz="2400" b="1" dirty="0">
                <a:ea typeface="+mn-lt"/>
                <a:cs typeface="+mn-lt"/>
              </a:rPr>
              <a:t>Monitoring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smtClean="0">
                <a:ea typeface="+mn-lt"/>
                <a:cs typeface="+mn-lt"/>
              </a:rPr>
              <a:t>ist </a:t>
            </a:r>
            <a:r>
              <a:rPr lang="de-DE" sz="2400" dirty="0">
                <a:ea typeface="+mn-lt"/>
                <a:cs typeface="+mn-lt"/>
              </a:rPr>
              <a:t>wichtig für die Wirkungsmessung und Anpassung von Schulernährungsprogrammen im </a:t>
            </a:r>
            <a:r>
              <a:rPr lang="de-DE" sz="2400" dirty="0" smtClean="0">
                <a:ea typeface="+mn-lt"/>
                <a:cs typeface="+mn-lt"/>
              </a:rPr>
              <a:t>Zeitverlauf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1800" dirty="0">
                <a:ea typeface="+mn-lt"/>
                <a:cs typeface="+mn-lt"/>
              </a:rPr>
              <a:t>(GCNF 2019)</a:t>
            </a:r>
          </a:p>
          <a:p>
            <a:r>
              <a:rPr lang="de-DE" sz="2400" b="1" dirty="0" smtClean="0">
                <a:ea typeface="+mn-lt"/>
                <a:cs typeface="+mn-lt"/>
              </a:rPr>
              <a:t>Nationale Regularien </a:t>
            </a:r>
            <a:r>
              <a:rPr lang="de-DE" sz="2400" dirty="0">
                <a:ea typeface="+mn-lt"/>
                <a:cs typeface="+mn-lt"/>
              </a:rPr>
              <a:t>zur </a:t>
            </a:r>
            <a:r>
              <a:rPr lang="de-DE" sz="2400" dirty="0" smtClean="0">
                <a:ea typeface="+mn-lt"/>
                <a:cs typeface="+mn-lt"/>
              </a:rPr>
              <a:t>Lebensmittelkennzeichnung und </a:t>
            </a:r>
            <a:r>
              <a:rPr lang="de-DE" sz="2400" dirty="0">
                <a:ea typeface="+mn-lt"/>
                <a:cs typeface="+mn-lt"/>
              </a:rPr>
              <a:t>Beschränkungen im Angebot von Lebensmitteln und Getränken im </a:t>
            </a:r>
            <a:r>
              <a:rPr lang="de-DE" sz="2400" dirty="0" smtClean="0">
                <a:ea typeface="+mn-lt"/>
                <a:cs typeface="+mn-lt"/>
              </a:rPr>
              <a:t>Schulumfeld </a:t>
            </a:r>
            <a:r>
              <a:rPr lang="de-DE" sz="1800" dirty="0">
                <a:ea typeface="+mn-lt"/>
                <a:cs typeface="+mn-lt"/>
              </a:rPr>
              <a:t>(WHO 2020</a:t>
            </a:r>
            <a:r>
              <a:rPr lang="de-DE" sz="1800" dirty="0" smtClean="0">
                <a:ea typeface="+mn-lt"/>
                <a:cs typeface="+mn-lt"/>
              </a:rPr>
              <a:t>). </a:t>
            </a:r>
            <a:endParaRPr lang="de-DE" sz="1800" dirty="0">
              <a:ea typeface="+mn-lt"/>
              <a:cs typeface="+mn-lt"/>
            </a:endParaRPr>
          </a:p>
          <a:p>
            <a:r>
              <a:rPr lang="de-DE" sz="2400" dirty="0" smtClean="0">
                <a:ea typeface="+mn-lt"/>
                <a:cs typeface="+mn-lt"/>
              </a:rPr>
              <a:t>Unterschiedliche und gemeinsame </a:t>
            </a:r>
            <a:r>
              <a:rPr lang="de-DE" sz="2400" b="1" dirty="0" smtClean="0">
                <a:ea typeface="+mn-lt"/>
                <a:cs typeface="+mn-lt"/>
              </a:rPr>
              <a:t>Herausforderungen</a:t>
            </a:r>
            <a:r>
              <a:rPr lang="de-DE" sz="2400" dirty="0" smtClean="0">
                <a:ea typeface="+mn-lt"/>
                <a:cs typeface="+mn-lt"/>
              </a:rPr>
              <a:t> (z.B. Reichweite, Infrastruktur, Finanzierung </a:t>
            </a:r>
            <a:r>
              <a:rPr lang="de-DE" sz="2400" dirty="0" err="1" smtClean="0">
                <a:ea typeface="+mn-lt"/>
                <a:cs typeface="+mn-lt"/>
              </a:rPr>
              <a:t>uvm</a:t>
            </a:r>
            <a:r>
              <a:rPr lang="de-DE" sz="2400" dirty="0" smtClean="0">
                <a:ea typeface="+mn-lt"/>
                <a:cs typeface="+mn-lt"/>
              </a:rPr>
              <a:t>.)</a:t>
            </a:r>
            <a:endParaRPr lang="de-DE" sz="22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III. </a:t>
            </a:r>
            <a:r>
              <a:rPr lang="de-DE" sz="2800" b="1" dirty="0">
                <a:latin typeface="+mn-lt"/>
                <a:ea typeface="+mn-lt"/>
                <a:cs typeface="+mn-lt"/>
              </a:rPr>
              <a:t>Zusammenschau international – Globale Trends (</a:t>
            </a:r>
            <a:r>
              <a:rPr lang="de-DE" sz="2800" b="1" dirty="0" err="1">
                <a:latin typeface="+mn-lt"/>
                <a:ea typeface="+mn-lt"/>
                <a:cs typeface="+mn-lt"/>
              </a:rPr>
              <a:t>cont</a:t>
            </a:r>
            <a:r>
              <a:rPr lang="de-DE" sz="2800" b="1" dirty="0">
                <a:latin typeface="+mn-lt"/>
                <a:ea typeface="+mn-lt"/>
                <a:cs typeface="+mn-lt"/>
              </a:rPr>
              <a:t>.)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6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4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90"/>
    </mc:Choice>
    <mc:Fallback xmlns="">
      <p:transition spd="slow" advTm="172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031" y="1841666"/>
            <a:ext cx="11770895" cy="50323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z="2200" dirty="0">
                <a:ea typeface="+mn-lt"/>
                <a:cs typeface="+mn-lt"/>
              </a:rPr>
              <a:t>In </a:t>
            </a:r>
            <a:r>
              <a:rPr lang="de-DE" sz="2200" b="1" dirty="0">
                <a:ea typeface="+mn-lt"/>
                <a:cs typeface="+mn-lt"/>
              </a:rPr>
              <a:t>Lateinamerika und der Karibik </a:t>
            </a:r>
            <a:r>
              <a:rPr lang="de-DE" sz="2200" dirty="0">
                <a:ea typeface="+mn-lt"/>
                <a:cs typeface="+mn-lt"/>
              </a:rPr>
              <a:t>bieten </a:t>
            </a:r>
            <a:r>
              <a:rPr lang="de-DE" sz="2200" dirty="0" smtClean="0">
                <a:ea typeface="+mn-lt"/>
                <a:cs typeface="+mn-lt"/>
              </a:rPr>
              <a:t>fast </a:t>
            </a:r>
            <a:r>
              <a:rPr lang="de-DE" sz="2200" dirty="0">
                <a:ea typeface="+mn-lt"/>
                <a:cs typeface="+mn-lt"/>
              </a:rPr>
              <a:t>alle Länder Mahlzeiten für Schulkinder an. Diese Programme werden ausdrücklich in die nationalen politischen Rahmenbedingungen zur Ernährungssicherheit </a:t>
            </a:r>
            <a:r>
              <a:rPr lang="de-DE" sz="2200" dirty="0" smtClean="0">
                <a:ea typeface="+mn-lt"/>
                <a:cs typeface="+mn-lt"/>
              </a:rPr>
              <a:t>einbezogen. </a:t>
            </a:r>
            <a:endParaRPr lang="de-DE" sz="2200" dirty="0">
              <a:ea typeface="+mn-lt"/>
              <a:cs typeface="+mn-lt"/>
            </a:endParaRPr>
          </a:p>
          <a:p>
            <a:r>
              <a:rPr lang="de-DE" sz="2200" dirty="0">
                <a:ea typeface="+mn-lt"/>
                <a:cs typeface="+mn-lt"/>
              </a:rPr>
              <a:t>Im </a:t>
            </a:r>
            <a:r>
              <a:rPr lang="de-DE" sz="2200" b="1" dirty="0" smtClean="0">
                <a:ea typeface="+mn-lt"/>
                <a:cs typeface="+mn-lt"/>
              </a:rPr>
              <a:t>Mittleren Osten und Nordafrika </a:t>
            </a:r>
            <a:r>
              <a:rPr lang="de-DE" sz="2200" dirty="0">
                <a:ea typeface="+mn-lt"/>
                <a:cs typeface="+mn-lt"/>
              </a:rPr>
              <a:t>wächst das </a:t>
            </a:r>
            <a:r>
              <a:rPr lang="de-DE" sz="2200" dirty="0" smtClean="0">
                <a:ea typeface="+mn-lt"/>
                <a:cs typeface="+mn-lt"/>
              </a:rPr>
              <a:t>Interesse (WFP Initiative für Schulmahlzeiten und soziale Sicherung).</a:t>
            </a:r>
            <a:endParaRPr lang="de-DE" sz="2200" dirty="0">
              <a:ea typeface="+mn-lt"/>
              <a:cs typeface="+mn-lt"/>
            </a:endParaRPr>
          </a:p>
          <a:p>
            <a:r>
              <a:rPr lang="de-DE" sz="2200" dirty="0">
                <a:ea typeface="+mn-lt"/>
                <a:cs typeface="+mn-lt"/>
              </a:rPr>
              <a:t>In </a:t>
            </a:r>
            <a:r>
              <a:rPr lang="de-DE" sz="2200" b="1" dirty="0">
                <a:ea typeface="+mn-lt"/>
                <a:cs typeface="+mn-lt"/>
              </a:rPr>
              <a:t>Asien</a:t>
            </a:r>
            <a:r>
              <a:rPr lang="de-DE" sz="2200" dirty="0">
                <a:ea typeface="+mn-lt"/>
                <a:cs typeface="+mn-lt"/>
              </a:rPr>
              <a:t> wurden von den meisten Ländern Schulspeisungsprogramme eingeführt, inklusive der </a:t>
            </a:r>
            <a:r>
              <a:rPr lang="de-DE" sz="2200" dirty="0" smtClean="0">
                <a:ea typeface="+mn-lt"/>
                <a:cs typeface="+mn-lt"/>
              </a:rPr>
              <a:t>großen </a:t>
            </a:r>
            <a:r>
              <a:rPr lang="de-DE" sz="2200" dirty="0">
                <a:ea typeface="+mn-lt"/>
                <a:cs typeface="+mn-lt"/>
              </a:rPr>
              <a:t>Programme in China und Indien. </a:t>
            </a:r>
          </a:p>
          <a:p>
            <a:r>
              <a:rPr lang="de-DE" sz="2200" dirty="0" smtClean="0">
                <a:ea typeface="+mn-lt"/>
                <a:cs typeface="+mn-lt"/>
              </a:rPr>
              <a:t>In </a:t>
            </a:r>
            <a:r>
              <a:rPr lang="de-DE" sz="2200" b="1" dirty="0" smtClean="0">
                <a:ea typeface="+mn-lt"/>
                <a:cs typeface="+mn-lt"/>
              </a:rPr>
              <a:t>Afrika</a:t>
            </a:r>
            <a:r>
              <a:rPr lang="de-DE" sz="2200" dirty="0" smtClean="0">
                <a:ea typeface="+mn-lt"/>
                <a:cs typeface="+mn-lt"/>
              </a:rPr>
              <a:t> bestehen Ambitionen, </a:t>
            </a:r>
            <a:r>
              <a:rPr lang="de-DE" sz="2200" dirty="0">
                <a:ea typeface="+mn-lt"/>
                <a:cs typeface="+mn-lt"/>
              </a:rPr>
              <a:t>nationale </a:t>
            </a:r>
            <a:r>
              <a:rPr lang="de-DE" sz="2200" dirty="0" smtClean="0">
                <a:ea typeface="+mn-lt"/>
                <a:cs typeface="+mn-lt"/>
              </a:rPr>
              <a:t>Schulspeisungsprogramme </a:t>
            </a:r>
            <a:r>
              <a:rPr lang="de-DE" sz="2200" dirty="0">
                <a:ea typeface="+mn-lt"/>
                <a:cs typeface="+mn-lt"/>
              </a:rPr>
              <a:t>zu fördern und </a:t>
            </a:r>
            <a:r>
              <a:rPr lang="de-DE" sz="2200" dirty="0" smtClean="0">
                <a:ea typeface="+mn-lt"/>
                <a:cs typeface="+mn-lt"/>
              </a:rPr>
              <a:t>Verpflichtungen </a:t>
            </a:r>
            <a:r>
              <a:rPr lang="de-DE" sz="2200" dirty="0">
                <a:ea typeface="+mn-lt"/>
                <a:cs typeface="+mn-lt"/>
              </a:rPr>
              <a:t>zu </a:t>
            </a:r>
            <a:r>
              <a:rPr lang="de-DE" sz="2200" dirty="0" smtClean="0">
                <a:ea typeface="+mn-lt"/>
                <a:cs typeface="+mn-lt"/>
              </a:rPr>
              <a:t>operationalisieren</a:t>
            </a:r>
            <a:r>
              <a:rPr lang="de-DE" sz="2200" dirty="0">
                <a:ea typeface="+mn-lt"/>
                <a:cs typeface="+mn-lt"/>
              </a:rPr>
              <a:t> </a:t>
            </a:r>
            <a:r>
              <a:rPr lang="en-GB" sz="1800" dirty="0" smtClean="0"/>
              <a:t>(AU 2018: </a:t>
            </a:r>
            <a:r>
              <a:rPr lang="en-GB" sz="1800" dirty="0">
                <a:hlinkClick r:id="rId5"/>
              </a:rPr>
              <a:t>Sustainable School Feeding across the African </a:t>
            </a:r>
            <a:r>
              <a:rPr lang="en-GB" sz="1800" dirty="0" smtClean="0">
                <a:hlinkClick r:id="rId5"/>
              </a:rPr>
              <a:t>Union</a:t>
            </a:r>
            <a:r>
              <a:rPr lang="en-GB" sz="1800" dirty="0" smtClean="0"/>
              <a:t>).</a:t>
            </a:r>
            <a:endParaRPr lang="de-DE" sz="2000" dirty="0">
              <a:cs typeface="Calibri" panose="020F0502020204030204"/>
            </a:endParaRPr>
          </a:p>
          <a:p>
            <a:r>
              <a:rPr lang="de-DE" sz="2200" dirty="0" smtClean="0">
                <a:ea typeface="+mn-lt"/>
                <a:cs typeface="+mn-lt"/>
              </a:rPr>
              <a:t>In </a:t>
            </a:r>
            <a:r>
              <a:rPr lang="de-DE" sz="2200" b="1" dirty="0">
                <a:ea typeface="+mn-lt"/>
                <a:cs typeface="+mn-lt"/>
              </a:rPr>
              <a:t>Europa </a:t>
            </a:r>
            <a:r>
              <a:rPr lang="de-DE" sz="2200" dirty="0">
                <a:ea typeface="+mn-lt"/>
                <a:cs typeface="+mn-lt"/>
              </a:rPr>
              <a:t>haben </a:t>
            </a:r>
            <a:r>
              <a:rPr lang="de-DE" sz="2200" dirty="0" smtClean="0">
                <a:ea typeface="+mn-lt"/>
                <a:cs typeface="+mn-lt"/>
              </a:rPr>
              <a:t>alle 30 untersuchten Länder eine </a:t>
            </a:r>
            <a:r>
              <a:rPr lang="de-DE" sz="2200" i="1" dirty="0" err="1" smtClean="0">
                <a:ea typeface="+mn-lt"/>
                <a:cs typeface="+mn-lt"/>
              </a:rPr>
              <a:t>school</a:t>
            </a:r>
            <a:r>
              <a:rPr lang="de-DE" sz="2200" i="1" dirty="0" smtClean="0">
                <a:ea typeface="+mn-lt"/>
                <a:cs typeface="+mn-lt"/>
              </a:rPr>
              <a:t> </a:t>
            </a:r>
            <a:r>
              <a:rPr lang="de-DE" sz="2200" i="1" dirty="0" err="1" smtClean="0">
                <a:ea typeface="+mn-lt"/>
                <a:cs typeface="+mn-lt"/>
              </a:rPr>
              <a:t>food</a:t>
            </a:r>
            <a:r>
              <a:rPr lang="de-DE" sz="2200" i="1" dirty="0" smtClean="0">
                <a:ea typeface="+mn-lt"/>
                <a:cs typeface="+mn-lt"/>
              </a:rPr>
              <a:t> </a:t>
            </a:r>
            <a:r>
              <a:rPr lang="de-DE" sz="2200" i="1" dirty="0" err="1" smtClean="0">
                <a:ea typeface="+mn-lt"/>
                <a:cs typeface="+mn-lt"/>
              </a:rPr>
              <a:t>policy</a:t>
            </a:r>
            <a:r>
              <a:rPr lang="de-DE" sz="2200" i="1" dirty="0" smtClean="0">
                <a:ea typeface="+mn-lt"/>
                <a:cs typeface="+mn-lt"/>
              </a:rPr>
              <a:t>, </a:t>
            </a:r>
            <a:r>
              <a:rPr lang="de-DE" sz="2200" dirty="0" smtClean="0">
                <a:ea typeface="+mn-lt"/>
                <a:cs typeface="+mn-lt"/>
              </a:rPr>
              <a:t>wobei die </a:t>
            </a:r>
            <a:r>
              <a:rPr lang="de-DE" sz="2200" dirty="0">
                <a:ea typeface="+mn-lt"/>
                <a:cs typeface="+mn-lt"/>
              </a:rPr>
              <a:t>Einhaltung von Richtlinien </a:t>
            </a:r>
            <a:r>
              <a:rPr lang="de-DE" sz="2200" dirty="0" smtClean="0">
                <a:ea typeface="+mn-lt"/>
                <a:cs typeface="+mn-lt"/>
              </a:rPr>
              <a:t>nur bei der Hälfte der Länder verpflichtend ist </a:t>
            </a:r>
            <a:r>
              <a:rPr lang="de-DE" sz="1800" dirty="0">
                <a:ea typeface="+mn-lt"/>
                <a:cs typeface="+mn-lt"/>
              </a:rPr>
              <a:t>(Storcksdieck et al. </a:t>
            </a:r>
            <a:r>
              <a:rPr lang="de-DE" sz="1800" dirty="0" smtClean="0">
                <a:ea typeface="+mn-lt"/>
                <a:cs typeface="+mn-lt"/>
              </a:rPr>
              <a:t>2014</a:t>
            </a:r>
            <a:r>
              <a:rPr lang="en-US" sz="1800" dirty="0" smtClean="0"/>
              <a:t>).</a:t>
            </a:r>
            <a:endParaRPr lang="en-GB" sz="18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7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IV. </a:t>
            </a:r>
            <a:r>
              <a:rPr lang="de-DE" sz="2800" b="1" dirty="0">
                <a:latin typeface="+mn-lt"/>
                <a:ea typeface="+mn-lt"/>
                <a:cs typeface="+mn-lt"/>
              </a:rPr>
              <a:t>Zusammenschau international – 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Regionale Trends</a:t>
            </a:r>
            <a:endParaRPr lang="de-DE" sz="2800" b="1" dirty="0">
              <a:latin typeface="+mn-lt"/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53800" y="61456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6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129"/>
    </mc:Choice>
    <mc:Fallback xmlns="">
      <p:transition spd="slow" advTm="121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0120"/>
            <a:ext cx="10862388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de-DE" sz="2400" dirty="0" smtClean="0">
                <a:ea typeface="+mn-lt"/>
                <a:cs typeface="+mn-lt"/>
              </a:rPr>
              <a:t>Wachsende </a:t>
            </a:r>
            <a:r>
              <a:rPr lang="de-DE" sz="2400" dirty="0">
                <a:ea typeface="+mn-lt"/>
                <a:cs typeface="+mn-lt"/>
              </a:rPr>
              <a:t>Verbindung zwischen Partnerschaften, Programmen und Politiken </a:t>
            </a:r>
            <a:endParaRPr lang="en-US" sz="2400" dirty="0" smtClean="0">
              <a:ea typeface="+mn-lt"/>
              <a:cs typeface="+mn-lt"/>
            </a:endParaRPr>
          </a:p>
          <a:p>
            <a:r>
              <a:rPr lang="en-US" sz="2400" b="1" dirty="0" smtClean="0">
                <a:ea typeface="+mn-lt"/>
                <a:cs typeface="+mn-lt"/>
              </a:rPr>
              <a:t>Home-grown </a:t>
            </a:r>
            <a:r>
              <a:rPr lang="en-US" sz="2400" b="1" dirty="0">
                <a:ea typeface="+mn-lt"/>
                <a:cs typeface="+mn-lt"/>
              </a:rPr>
              <a:t>school feeding </a:t>
            </a:r>
            <a:r>
              <a:rPr lang="en-US" sz="2400" b="1" dirty="0" err="1">
                <a:ea typeface="+mn-lt"/>
                <a:cs typeface="+mn-lt"/>
              </a:rPr>
              <a:t>programme</a:t>
            </a:r>
            <a:r>
              <a:rPr lang="en-US" sz="2400" b="1" dirty="0">
                <a:ea typeface="+mn-lt"/>
                <a:cs typeface="+mn-lt"/>
              </a:rPr>
              <a:t> (HGSF) Initiative, 2003</a:t>
            </a:r>
            <a:br>
              <a:rPr lang="en-US" sz="2400" b="1" dirty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WFP, NEPAD, IFAD, GCNF, </a:t>
            </a:r>
            <a:r>
              <a:rPr lang="en-US" sz="2400" dirty="0" err="1">
                <a:ea typeface="+mn-lt"/>
                <a:cs typeface="+mn-lt"/>
              </a:rPr>
              <a:t>CoE</a:t>
            </a:r>
            <a:r>
              <a:rPr lang="en-US" sz="2400" dirty="0">
                <a:ea typeface="+mn-lt"/>
                <a:cs typeface="+mn-lt"/>
              </a:rPr>
              <a:t>, PCD etc.</a:t>
            </a:r>
            <a:br>
              <a:rPr lang="en-US" sz="2400" dirty="0">
                <a:ea typeface="+mn-lt"/>
                <a:cs typeface="+mn-lt"/>
              </a:rPr>
            </a:br>
            <a:r>
              <a:rPr lang="de-DE" sz="2000" dirty="0">
                <a:ea typeface="+mn-lt"/>
                <a:cs typeface="+mn-lt"/>
              </a:rPr>
              <a:t>Verbesserung der Schulernährung und lokalen Wirtschaftsförderung durch Verlinkung mit kleinbäuerlichen </a:t>
            </a:r>
            <a:r>
              <a:rPr lang="de-DE" sz="2000" dirty="0" smtClean="0">
                <a:ea typeface="+mn-lt"/>
                <a:cs typeface="+mn-lt"/>
              </a:rPr>
              <a:t>Produzierenden.</a:t>
            </a:r>
            <a:endParaRPr lang="de-DE" sz="2000" dirty="0">
              <a:ea typeface="+mn-lt"/>
              <a:cs typeface="+mn-lt"/>
            </a:endParaRPr>
          </a:p>
          <a:p>
            <a:r>
              <a:rPr lang="en-US" sz="2400" b="1" dirty="0" smtClean="0">
                <a:ea typeface="+mn-lt"/>
                <a:cs typeface="+mn-lt"/>
              </a:rPr>
              <a:t>Nutrition-friendly schools initiative (NFSI), 2006</a:t>
            </a:r>
            <a:br>
              <a:rPr lang="en-US" sz="2400" b="1" dirty="0" smtClean="0">
                <a:ea typeface="+mn-lt"/>
                <a:cs typeface="+mn-lt"/>
              </a:rPr>
            </a:br>
            <a:r>
              <a:rPr lang="en-US" sz="2400" dirty="0" smtClean="0">
                <a:ea typeface="+mn-lt"/>
                <a:cs typeface="+mn-lt"/>
              </a:rPr>
              <a:t>WHO, FAO UNICEF, EDC, SCN, Save the Children, PCD, WFP</a:t>
            </a:r>
            <a:br>
              <a:rPr lang="en-US" sz="2400" dirty="0" smtClean="0">
                <a:ea typeface="+mn-lt"/>
                <a:cs typeface="+mn-lt"/>
              </a:rPr>
            </a:br>
            <a:r>
              <a:rPr lang="de-DE" sz="2000" dirty="0" smtClean="0">
                <a:ea typeface="+mn-lt"/>
                <a:cs typeface="+mn-lt"/>
              </a:rPr>
              <a:t>Bekämpfung der doppelten Belastung von Über- und Unterernährung in 21 Ländern.</a:t>
            </a:r>
            <a:endParaRPr lang="en-US" sz="2000" dirty="0" smtClean="0">
              <a:ea typeface="+mn-lt"/>
              <a:cs typeface="+mn-lt"/>
            </a:endParaRPr>
          </a:p>
          <a:p>
            <a:r>
              <a:rPr lang="de-DE" sz="2400" b="1" dirty="0" err="1" smtClean="0">
                <a:ea typeface="+mn-lt"/>
                <a:cs typeface="+mn-lt"/>
              </a:rPr>
              <a:t>Stepping-up</a:t>
            </a:r>
            <a:r>
              <a:rPr lang="de-DE" sz="2400" b="1" dirty="0" smtClean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effective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school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health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and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 smtClean="0">
                <a:ea typeface="+mn-lt"/>
                <a:cs typeface="+mn-lt"/>
              </a:rPr>
              <a:t>nutrition</a:t>
            </a:r>
            <a:r>
              <a:rPr lang="de-DE" sz="2400" b="1" dirty="0">
                <a:ea typeface="+mn-lt"/>
                <a:cs typeface="+mn-lt"/>
              </a:rPr>
              <a:t>: A </a:t>
            </a:r>
            <a:r>
              <a:rPr lang="de-DE" sz="2400" b="1" dirty="0" err="1">
                <a:ea typeface="+mn-lt"/>
                <a:cs typeface="+mn-lt"/>
              </a:rPr>
              <a:t>Partnership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for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Healthy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Learners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and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>
                <a:ea typeface="+mn-lt"/>
                <a:cs typeface="+mn-lt"/>
              </a:rPr>
              <a:t>brighter</a:t>
            </a:r>
            <a:r>
              <a:rPr lang="de-DE" sz="2400" b="1" dirty="0">
                <a:ea typeface="+mn-lt"/>
                <a:cs typeface="+mn-lt"/>
              </a:rPr>
              <a:t> </a:t>
            </a:r>
            <a:r>
              <a:rPr lang="de-DE" sz="2400" b="1" dirty="0" err="1" smtClean="0">
                <a:ea typeface="+mn-lt"/>
                <a:cs typeface="+mn-lt"/>
              </a:rPr>
              <a:t>futures</a:t>
            </a:r>
            <a:r>
              <a:rPr lang="de-DE" sz="2400" b="1" dirty="0" smtClean="0">
                <a:ea typeface="+mn-lt"/>
                <a:cs typeface="+mn-lt"/>
              </a:rPr>
              <a:t>, 2020</a:t>
            </a:r>
            <a:br>
              <a:rPr lang="de-DE" sz="2400" b="1" dirty="0" smtClean="0">
                <a:ea typeface="+mn-lt"/>
                <a:cs typeface="+mn-lt"/>
              </a:rPr>
            </a:br>
            <a:r>
              <a:rPr lang="de-DE" sz="2400" dirty="0" smtClean="0">
                <a:ea typeface="+mn-lt"/>
                <a:cs typeface="+mn-lt"/>
              </a:rPr>
              <a:t>UNESCO, FAO</a:t>
            </a:r>
            <a:r>
              <a:rPr lang="de-DE" sz="2400" dirty="0">
                <a:ea typeface="+mn-lt"/>
                <a:cs typeface="+mn-lt"/>
              </a:rPr>
              <a:t>, </a:t>
            </a:r>
            <a:r>
              <a:rPr lang="de-DE" sz="2400" dirty="0" smtClean="0">
                <a:ea typeface="+mn-lt"/>
                <a:cs typeface="+mn-lt"/>
              </a:rPr>
              <a:t>GPE, UNICEF</a:t>
            </a:r>
            <a:r>
              <a:rPr lang="de-DE" sz="2400" dirty="0">
                <a:ea typeface="+mn-lt"/>
                <a:cs typeface="+mn-lt"/>
              </a:rPr>
              <a:t>, UNSCN, WFP, WHO, </a:t>
            </a:r>
            <a:r>
              <a:rPr lang="de-DE" sz="2400" dirty="0" smtClean="0">
                <a:ea typeface="+mn-lt"/>
                <a:cs typeface="+mn-lt"/>
              </a:rPr>
              <a:t>Weltbank</a:t>
            </a:r>
            <a:br>
              <a:rPr lang="de-DE" sz="2400" dirty="0" smtClean="0">
                <a:ea typeface="+mn-lt"/>
                <a:cs typeface="+mn-lt"/>
              </a:rPr>
            </a:br>
            <a:r>
              <a:rPr lang="de-DE" sz="2000" dirty="0" smtClean="0">
                <a:ea typeface="+mn-lt"/>
                <a:cs typeface="+mn-lt"/>
              </a:rPr>
              <a:t>Stärkung von Schulernährungsprogrammen zur Förderung der Leistungen durch verbesserte Gesundheit und Ernährungszustand.</a:t>
            </a:r>
            <a:endParaRPr lang="en-US" sz="1800" dirty="0">
              <a:ea typeface="+mn-lt"/>
              <a:cs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8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IV. Initiativen und Netzwerke – Global (Bsp.)</a:t>
            </a:r>
            <a:endParaRPr lang="de-DE" sz="2800" b="1" dirty="0">
              <a:latin typeface="+mn-lt"/>
            </a:endParaRP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455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07"/>
    </mc:Choice>
    <mc:Fallback xmlns="">
      <p:transition spd="slow" advTm="125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05A8824E-2FDC-4582-9A9B-20503C9B15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7498"/>
            <a:ext cx="11120120" cy="50323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dirty="0" smtClean="0">
                <a:ea typeface="+mn-lt"/>
                <a:cs typeface="+mn-lt"/>
              </a:rPr>
              <a:t>Latin </a:t>
            </a:r>
            <a:r>
              <a:rPr lang="en-US" sz="2400" b="1" dirty="0">
                <a:ea typeface="+mn-lt"/>
                <a:cs typeface="+mn-lt"/>
              </a:rPr>
              <a:t>American Network for School Meals and the Caribbean (La-RAE</a:t>
            </a:r>
            <a:r>
              <a:rPr lang="en-US" sz="2400" b="1" dirty="0" smtClean="0">
                <a:ea typeface="+mn-lt"/>
                <a:cs typeface="+mn-lt"/>
              </a:rPr>
              <a:t>), 2004</a:t>
            </a:r>
            <a:br>
              <a:rPr lang="en-US" sz="2400" b="1" dirty="0" smtClean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WFP, Chile, GCNF, </a:t>
            </a:r>
            <a:r>
              <a:rPr lang="en-US" sz="2400" dirty="0" smtClean="0">
                <a:ea typeface="+mn-lt"/>
                <a:cs typeface="+mn-lt"/>
              </a:rPr>
              <a:t>SNA</a:t>
            </a:r>
            <a:br>
              <a:rPr lang="en-US" sz="2400" dirty="0" smtClean="0">
                <a:ea typeface="+mn-lt"/>
                <a:cs typeface="+mn-lt"/>
              </a:rPr>
            </a:br>
            <a:r>
              <a:rPr lang="de-DE" sz="2000" dirty="0" smtClean="0">
                <a:ea typeface="+mn-lt"/>
                <a:cs typeface="+mn-lt"/>
              </a:rPr>
              <a:t>Erstes </a:t>
            </a:r>
            <a:r>
              <a:rPr lang="de-DE" sz="2000" dirty="0">
                <a:ea typeface="+mn-lt"/>
                <a:cs typeface="+mn-lt"/>
              </a:rPr>
              <a:t>regionales Netzwerk für gesunde Schulmahlzeiten weltweit. Inspirierte den Aufbau weiterer regionaler </a:t>
            </a:r>
            <a:r>
              <a:rPr lang="de-DE" sz="2000" dirty="0" smtClean="0">
                <a:ea typeface="+mn-lt"/>
                <a:cs typeface="+mn-lt"/>
              </a:rPr>
              <a:t>Netzwerke.</a:t>
            </a:r>
            <a:endParaRPr lang="en-US" sz="2000" dirty="0">
              <a:ea typeface="+mn-lt"/>
              <a:cs typeface="+mn-lt"/>
            </a:endParaRPr>
          </a:p>
          <a:p>
            <a:r>
              <a:rPr lang="en-US" sz="2400" b="1" dirty="0">
                <a:ea typeface="+mn-lt"/>
                <a:cs typeface="+mn-lt"/>
              </a:rPr>
              <a:t>The African Union Home-Grown School Feeding Initiative</a:t>
            </a:r>
            <a:r>
              <a:rPr lang="en-US" sz="2400" b="1" dirty="0" smtClean="0">
                <a:ea typeface="+mn-lt"/>
                <a:cs typeface="+mn-lt"/>
              </a:rPr>
              <a:t>, 2016</a:t>
            </a:r>
            <a:br>
              <a:rPr lang="en-US" sz="2400" b="1" dirty="0" smtClean="0">
                <a:ea typeface="+mn-lt"/>
                <a:cs typeface="+mn-lt"/>
              </a:rPr>
            </a:br>
            <a:r>
              <a:rPr lang="en-US" sz="2400" dirty="0">
                <a:ea typeface="+mn-lt"/>
                <a:cs typeface="+mn-lt"/>
              </a:rPr>
              <a:t>AU, WFP, </a:t>
            </a:r>
            <a:r>
              <a:rPr lang="en-US" sz="2400" dirty="0" smtClean="0">
                <a:ea typeface="+mn-lt"/>
                <a:cs typeface="+mn-lt"/>
              </a:rPr>
              <a:t>GCNF</a:t>
            </a:r>
            <a:br>
              <a:rPr lang="en-US" sz="2400" dirty="0" smtClean="0">
                <a:ea typeface="+mn-lt"/>
                <a:cs typeface="+mn-lt"/>
              </a:rPr>
            </a:br>
            <a:r>
              <a:rPr lang="en-US" sz="2000" dirty="0" err="1">
                <a:ea typeface="+mn-lt"/>
                <a:cs typeface="+mn-lt"/>
              </a:rPr>
              <a:t>Stä</a:t>
            </a:r>
            <a:r>
              <a:rPr lang="de-DE" sz="2000" dirty="0" err="1">
                <a:ea typeface="+mn-lt"/>
                <a:cs typeface="+mn-lt"/>
              </a:rPr>
              <a:t>rkung</a:t>
            </a:r>
            <a:r>
              <a:rPr lang="de-DE" sz="2000" dirty="0">
                <a:ea typeface="+mn-lt"/>
                <a:cs typeface="+mn-lt"/>
              </a:rPr>
              <a:t> nationaler Programme durch Austausch und Evidenzen zur Verbesserung der Schulernährung und Bildung. </a:t>
            </a:r>
            <a:endParaRPr lang="de-DE" sz="2000" dirty="0" smtClean="0">
              <a:ea typeface="+mn-lt"/>
              <a:cs typeface="+mn-lt"/>
            </a:endParaRPr>
          </a:p>
          <a:p>
            <a:pPr marL="0" indent="0">
              <a:buNone/>
            </a:pPr>
            <a:r>
              <a:rPr lang="de-DE" sz="2400" b="1" dirty="0" smtClean="0">
                <a:ea typeface="+mn-lt"/>
                <a:cs typeface="+mn-lt"/>
              </a:rPr>
              <a:t>Regionale Kompetenzzentren im Globalen Süden</a:t>
            </a:r>
            <a:r>
              <a:rPr lang="de-DE" sz="2400" dirty="0" smtClean="0">
                <a:ea typeface="+mn-lt"/>
                <a:cs typeface="+mn-lt"/>
              </a:rPr>
              <a:t>:</a:t>
            </a:r>
          </a:p>
          <a:p>
            <a:r>
              <a:rPr lang="de-DE" sz="2400" dirty="0" smtClean="0">
                <a:ea typeface="+mn-lt"/>
                <a:cs typeface="+mn-lt"/>
              </a:rPr>
              <a:t>WFP </a:t>
            </a:r>
            <a:r>
              <a:rPr lang="de-DE" sz="2400" dirty="0" err="1">
                <a:ea typeface="+mn-lt"/>
                <a:cs typeface="+mn-lt"/>
              </a:rPr>
              <a:t>Centre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err="1">
                <a:ea typeface="+mn-lt"/>
                <a:cs typeface="+mn-lt"/>
              </a:rPr>
              <a:t>of</a:t>
            </a:r>
            <a:r>
              <a:rPr lang="de-DE" sz="2400" dirty="0">
                <a:ea typeface="+mn-lt"/>
                <a:cs typeface="+mn-lt"/>
              </a:rPr>
              <a:t> </a:t>
            </a:r>
            <a:r>
              <a:rPr lang="de-DE" sz="2400" dirty="0" smtClean="0">
                <a:ea typeface="+mn-lt"/>
                <a:cs typeface="+mn-lt"/>
              </a:rPr>
              <a:t>Excellence </a:t>
            </a:r>
            <a:r>
              <a:rPr lang="de-DE" sz="2400" dirty="0" err="1" smtClean="0">
                <a:ea typeface="+mn-lt"/>
                <a:cs typeface="+mn-lt"/>
              </a:rPr>
              <a:t>against</a:t>
            </a:r>
            <a:r>
              <a:rPr lang="de-DE" sz="2400" dirty="0" smtClean="0">
                <a:ea typeface="+mn-lt"/>
                <a:cs typeface="+mn-lt"/>
              </a:rPr>
              <a:t> Hunger (</a:t>
            </a:r>
            <a:r>
              <a:rPr lang="de-DE" sz="2400" dirty="0" err="1" smtClean="0">
                <a:ea typeface="+mn-lt"/>
                <a:cs typeface="+mn-lt"/>
              </a:rPr>
              <a:t>CoE</a:t>
            </a:r>
            <a:r>
              <a:rPr lang="de-DE" sz="2400" dirty="0" smtClean="0">
                <a:ea typeface="+mn-lt"/>
                <a:cs typeface="+mn-lt"/>
              </a:rPr>
              <a:t>) in Brasilien, 2011</a:t>
            </a:r>
          </a:p>
          <a:p>
            <a:r>
              <a:rPr lang="en-US" sz="2400" dirty="0" smtClean="0">
                <a:ea typeface="+mn-lt"/>
                <a:cs typeface="+mn-lt"/>
              </a:rPr>
              <a:t>WFP Regional Centre </a:t>
            </a:r>
            <a:r>
              <a:rPr lang="en-US" sz="2400" dirty="0">
                <a:ea typeface="+mn-lt"/>
                <a:cs typeface="+mn-lt"/>
              </a:rPr>
              <a:t>of Excellence Against Hunger and Malnutrition (CERFAM</a:t>
            </a:r>
            <a:r>
              <a:rPr lang="en-US" sz="2400" dirty="0" smtClean="0">
                <a:ea typeface="+mn-lt"/>
                <a:cs typeface="+mn-lt"/>
              </a:rPr>
              <a:t>) in West- und </a:t>
            </a:r>
            <a:r>
              <a:rPr lang="en-US" sz="2400" dirty="0" err="1" smtClean="0">
                <a:ea typeface="+mn-lt"/>
                <a:cs typeface="+mn-lt"/>
              </a:rPr>
              <a:t>Zentralafrika</a:t>
            </a:r>
            <a:r>
              <a:rPr lang="en-US" sz="2400" dirty="0" smtClean="0">
                <a:ea typeface="+mn-lt"/>
                <a:cs typeface="+mn-lt"/>
              </a:rPr>
              <a:t>, 2019</a:t>
            </a:r>
            <a:endParaRPr lang="de-DE" sz="2400" dirty="0">
              <a:ea typeface="+mn-lt"/>
              <a:cs typeface="+mn-lt"/>
            </a:endParaRPr>
          </a:p>
          <a:p>
            <a:endParaRPr lang="en-US" sz="2000" dirty="0">
              <a:ea typeface="+mn-lt"/>
              <a:cs typeface="+mn-lt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xmlns="" id="{3AE5326D-332D-4293-BA01-2BA472DA64CE}"/>
              </a:ext>
            </a:extLst>
          </p:cNvPr>
          <p:cNvSpPr txBox="1">
            <a:spLocks/>
          </p:cNvSpPr>
          <p:nvPr/>
        </p:nvSpPr>
        <p:spPr>
          <a:xfrm>
            <a:off x="660400" y="731520"/>
            <a:ext cx="11297920" cy="812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800" b="1" dirty="0" smtClean="0">
                <a:latin typeface="+mn-lt"/>
                <a:ea typeface="+mn-lt"/>
                <a:cs typeface="+mn-lt"/>
              </a:rPr>
              <a:t>IV</a:t>
            </a:r>
            <a:r>
              <a:rPr lang="de-DE" sz="2800" b="1" dirty="0">
                <a:latin typeface="+mn-lt"/>
                <a:ea typeface="+mn-lt"/>
                <a:cs typeface="+mn-lt"/>
              </a:rPr>
              <a:t>. Initiativen und Netzwerke </a:t>
            </a:r>
            <a:r>
              <a:rPr lang="de-DE" sz="2800" b="1" dirty="0">
                <a:ea typeface="+mn-lt"/>
                <a:cs typeface="+mn-lt"/>
              </a:rPr>
              <a:t>–</a:t>
            </a:r>
            <a:r>
              <a:rPr lang="de-DE" sz="2800" b="1" dirty="0" smtClean="0">
                <a:latin typeface="+mn-lt"/>
                <a:ea typeface="+mn-lt"/>
                <a:cs typeface="+mn-lt"/>
              </a:rPr>
              <a:t> Regional </a:t>
            </a:r>
            <a:r>
              <a:rPr lang="de-DE" sz="2800" b="1" dirty="0">
                <a:latin typeface="+mn-lt"/>
                <a:ea typeface="+mn-lt"/>
                <a:cs typeface="+mn-lt"/>
              </a:rPr>
              <a:t>(Bsp.)</a:t>
            </a:r>
            <a:endParaRPr lang="de-DE" sz="2800" b="1" dirty="0">
              <a:latin typeface="+mn-lt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2006FE-6571-4354-8775-F8708372C227}" type="slidenum">
              <a:rPr lang="de-DE" smtClean="0"/>
              <a:t>9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xmlns="" id="{F2308604-1123-4560-BE74-A1D3ABB1A4D5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t="19586" r="10402" b="9547"/>
          <a:stretch/>
        </p:blipFill>
        <p:spPr bwMode="auto">
          <a:xfrm>
            <a:off x="10244137" y="261938"/>
            <a:ext cx="1632177" cy="83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34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146"/>
    </mc:Choice>
    <mc:Fallback xmlns="">
      <p:transition spd="slow" advTm="63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7.3|25.7|5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"/>
</p:tagLst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Lariss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1151</Words>
  <Application>Microsoft Office PowerPoint</Application>
  <PresentationFormat>Widescreen</PresentationFormat>
  <Paragraphs>134</Paragraphs>
  <Slides>15</Slides>
  <Notes>13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Larissa</vt:lpstr>
      <vt:lpstr>Schulmahlzeitenprogramme im internationalen Kontext</vt:lpstr>
      <vt:lpstr>I. Internationaler politischer Rahmen</vt:lpstr>
      <vt:lpstr>II. Globales Aktionsnetzwerk für Schulernährung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V. Potentiale von Schulmahlzeitenprogrammen </vt:lpstr>
      <vt:lpstr>V. Potentiale von Schulmahlzeitenprogrammen (cont.)  </vt:lpstr>
      <vt:lpstr>PowerPoint Presentation</vt:lpstr>
      <vt:lpstr>Vielen Dank!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Claudia Trentmann</dc:creator>
  <cp:lastModifiedBy>HP</cp:lastModifiedBy>
  <cp:revision>242</cp:revision>
  <cp:lastPrinted>2020-04-27T11:57:35Z</cp:lastPrinted>
  <dcterms:created xsi:type="dcterms:W3CDTF">2012-07-30T21:06:50Z</dcterms:created>
  <dcterms:modified xsi:type="dcterms:W3CDTF">2021-07-05T11:14:30Z</dcterms:modified>
</cp:coreProperties>
</file>